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919C3-5703-4297-A3FA-129F5DBC77FE}" type="datetimeFigureOut">
              <a:rPr lang="en-US" smtClean="0"/>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F3DD2-29FB-4496-B5DF-DB6B63AA031D}" type="slidenum">
              <a:rPr lang="en-US" smtClean="0"/>
              <a:pPr/>
              <a:t>‹#›</a:t>
            </a:fld>
            <a:endParaRPr lang="en-US"/>
          </a:p>
        </p:txBody>
      </p:sp>
    </p:spTree>
    <p:extLst>
      <p:ext uri="{BB962C8B-B14F-4D97-AF65-F5344CB8AC3E}">
        <p14:creationId xmlns:p14="http://schemas.microsoft.com/office/powerpoint/2010/main" xmlns="" val="104637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PRODUCT OF MANYAM FRANCHISE.</a:t>
            </a:r>
            <a:r>
              <a:rPr lang="en-US" baseline="0" dirty="0" smtClean="0"/>
              <a:t> CONTRIBUTED BY SHALON NYAKERARIO</a:t>
            </a:r>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7F3DD2-29FB-4496-B5DF-DB6B63AA031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B47806-787B-4641-B8B6-D13B3641227B}" type="datetime1">
              <a:rPr lang="en-US" smtClean="0"/>
              <a:t>10/21/2014</a:t>
            </a:fld>
            <a:endParaRPr lang="en-US"/>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7930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E7BF8-EF1F-4DF5-A4DD-4CFD52E547A6}" type="datetime1">
              <a:rPr lang="en-US" smtClean="0"/>
              <a:t>10/21/2014</a:t>
            </a:fld>
            <a:endParaRPr lang="en-US"/>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44648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2A72B-CF78-43E9-A439-6CC498C82F0B}" type="datetime1">
              <a:rPr lang="en-US" smtClean="0"/>
              <a:t>10/21/2014</a:t>
            </a:fld>
            <a:endParaRPr lang="en-US"/>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220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7D1B-F32A-428F-BE70-6133D3C6BDAA}" type="datetime1">
              <a:rPr lang="en-US" smtClean="0"/>
              <a:t>10/21/2014</a:t>
            </a:fld>
            <a:endParaRPr lang="en-US"/>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8236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B51F4-1B98-4ADE-8F4E-B194C1927279}" type="datetime1">
              <a:rPr lang="en-US" smtClean="0"/>
              <a:t>10/21/2014</a:t>
            </a:fld>
            <a:endParaRPr lang="en-US"/>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469869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6EF066-E494-4212-8B4D-5497984518A5}" type="datetime1">
              <a:rPr lang="en-US" smtClean="0"/>
              <a:t>10/21/2014</a:t>
            </a:fld>
            <a:endParaRPr lang="en-US"/>
          </a:p>
        </p:txBody>
      </p:sp>
      <p:sp>
        <p:nvSpPr>
          <p:cNvPr id="6" name="Footer Placeholder 5"/>
          <p:cNvSpPr>
            <a:spLocks noGrp="1"/>
          </p:cNvSpPr>
          <p:nvPr>
            <p:ph type="ftr" sz="quarter" idx="11"/>
          </p:nvPr>
        </p:nvSpPr>
        <p:spPr/>
        <p:txBody>
          <a:bodyPr/>
          <a:lstStyle/>
          <a:p>
            <a:r>
              <a:rPr lang="en-US" smtClean="0"/>
              <a:t>POWERED BY: WWW.MANYAMFRANCHISE.COM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57542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46C928-8F19-4FAF-8242-6E2F4417418C}" type="datetime1">
              <a:rPr lang="en-US" smtClean="0"/>
              <a:t>10/21/2014</a:t>
            </a:fld>
            <a:endParaRPr lang="en-US"/>
          </a:p>
        </p:txBody>
      </p:sp>
      <p:sp>
        <p:nvSpPr>
          <p:cNvPr id="8" name="Footer Placeholder 7"/>
          <p:cNvSpPr>
            <a:spLocks noGrp="1"/>
          </p:cNvSpPr>
          <p:nvPr>
            <p:ph type="ftr" sz="quarter" idx="11"/>
          </p:nvPr>
        </p:nvSpPr>
        <p:spPr/>
        <p:txBody>
          <a:bodyPr/>
          <a:lstStyle/>
          <a:p>
            <a:r>
              <a:rPr lang="en-US" smtClean="0"/>
              <a:t>POWERED BY: WWW.MANYAMFRANCHISE.COM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2857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A8EED-1F03-4CB3-98B7-8BC4CBA4DBF7}" type="datetime1">
              <a:rPr lang="en-US" smtClean="0"/>
              <a:t>10/21/2014</a:t>
            </a:fld>
            <a:endParaRPr lang="en-US"/>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4685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0EFF1-0087-4F61-BCE3-3D562060558A}" type="datetime1">
              <a:rPr lang="en-US" smtClean="0"/>
              <a:t>10/21/2014</a:t>
            </a:fld>
            <a:endParaRPr lang="en-US"/>
          </a:p>
        </p:txBody>
      </p:sp>
      <p:sp>
        <p:nvSpPr>
          <p:cNvPr id="3" name="Footer Placeholder 2"/>
          <p:cNvSpPr>
            <a:spLocks noGrp="1"/>
          </p:cNvSpPr>
          <p:nvPr>
            <p:ph type="ftr" sz="quarter" idx="11"/>
          </p:nvPr>
        </p:nvSpPr>
        <p:spPr/>
        <p:txBody>
          <a:bodyPr/>
          <a:lstStyle/>
          <a:p>
            <a:r>
              <a:rPr lang="en-US" smtClean="0"/>
              <a:t>POWERED BY: WWW.MANYAMFRANCHISE.COM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77212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ABC3E-58F7-43A4-B943-05B46545CFE1}" type="datetime1">
              <a:rPr lang="en-US" smtClean="0"/>
              <a:t>10/21/2014</a:t>
            </a:fld>
            <a:endParaRPr lang="en-US"/>
          </a:p>
        </p:txBody>
      </p:sp>
      <p:sp>
        <p:nvSpPr>
          <p:cNvPr id="6" name="Footer Placeholder 5"/>
          <p:cNvSpPr>
            <a:spLocks noGrp="1"/>
          </p:cNvSpPr>
          <p:nvPr>
            <p:ph type="ftr" sz="quarter" idx="11"/>
          </p:nvPr>
        </p:nvSpPr>
        <p:spPr/>
        <p:txBody>
          <a:bodyPr/>
          <a:lstStyle/>
          <a:p>
            <a:r>
              <a:rPr lang="en-US" smtClean="0"/>
              <a:t>POWERED BY: WWW.MANYAMFRANCHISE.COM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58784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FB01E-3D89-4443-A162-4ECE40BB688E}" type="datetime1">
              <a:rPr lang="en-US" smtClean="0"/>
              <a:t>10/21/2014</a:t>
            </a:fld>
            <a:endParaRPr lang="en-US"/>
          </a:p>
        </p:txBody>
      </p:sp>
      <p:sp>
        <p:nvSpPr>
          <p:cNvPr id="6" name="Footer Placeholder 5"/>
          <p:cNvSpPr>
            <a:spLocks noGrp="1"/>
          </p:cNvSpPr>
          <p:nvPr>
            <p:ph type="ftr" sz="quarter" idx="11"/>
          </p:nvPr>
        </p:nvSpPr>
        <p:spPr/>
        <p:txBody>
          <a:bodyPr/>
          <a:lstStyle/>
          <a:p>
            <a:r>
              <a:rPr lang="en-US" smtClean="0"/>
              <a:t>POWERED BY: WWW.MANYAMFRANCHISE.COM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18422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DEEB4F-7E2E-4A7A-A924-2410D1538D49}" type="datetime1">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POWERED BY: WWW.MANYAMFRANCHISE.COM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424485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09600"/>
            <a:ext cx="8077200" cy="5539978"/>
          </a:xfrm>
          <a:prstGeom prst="rect">
            <a:avLst/>
          </a:prstGeom>
          <a:noFill/>
        </p:spPr>
        <p:txBody>
          <a:bodyPr wrap="square" rtlCol="0">
            <a:spAutoFit/>
          </a:bodyPr>
          <a:lstStyle/>
          <a:p>
            <a:pPr algn="ctr"/>
            <a:r>
              <a:rPr lang="en-US" sz="6600" b="1" dirty="0" smtClean="0">
                <a:solidFill>
                  <a:srgbClr val="7030A0"/>
                </a:solidFill>
                <a:latin typeface="Segoe Script" pitchFamily="34" charset="0"/>
                <a:cs typeface="Andalus" pitchFamily="18" charset="-78"/>
              </a:rPr>
              <a:t>CHAPTER  2: </a:t>
            </a:r>
            <a:endParaRPr lang="en-US" sz="6600" b="1" dirty="0" smtClean="0">
              <a:solidFill>
                <a:srgbClr val="7030A0"/>
              </a:solidFill>
              <a:latin typeface="Segoe Script" pitchFamily="34" charset="0"/>
              <a:cs typeface="Andalus" pitchFamily="18" charset="-78"/>
            </a:endParaRPr>
          </a:p>
          <a:p>
            <a:pPr algn="ctr"/>
            <a:r>
              <a:rPr lang="en-US" sz="7200" b="1" dirty="0" smtClean="0">
                <a:solidFill>
                  <a:srgbClr val="FF0000"/>
                </a:solidFill>
                <a:latin typeface="Segoe Script" pitchFamily="34" charset="0"/>
                <a:cs typeface="Andalus" pitchFamily="18" charset="-78"/>
              </a:rPr>
              <a:t>CREATION </a:t>
            </a:r>
            <a:r>
              <a:rPr lang="en-US" sz="7200" b="1" dirty="0" smtClean="0">
                <a:solidFill>
                  <a:srgbClr val="FF0000"/>
                </a:solidFill>
                <a:latin typeface="Segoe Script" pitchFamily="34" charset="0"/>
                <a:cs typeface="Andalus" pitchFamily="18" charset="-78"/>
              </a:rPr>
              <a:t>AND THE FALL OF HUMANKIND </a:t>
            </a:r>
            <a:endParaRPr lang="en-US" sz="7200" b="1" dirty="0">
              <a:solidFill>
                <a:srgbClr val="FF0000"/>
              </a:solidFill>
              <a:latin typeface="Segoe Script" pitchFamily="34" charset="0"/>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dirty="0" smtClean="0">
                <a:solidFill>
                  <a:srgbClr val="FF0000"/>
                </a:solidFill>
                <a:latin typeface="Andalus" pitchFamily="18" charset="-78"/>
                <a:cs typeface="Andalus" pitchFamily="18" charset="-78"/>
              </a:rPr>
              <a:t>Traditional African  view  of creation</a:t>
            </a:r>
            <a:endParaRPr lang="en-US"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US" sz="4000" dirty="0" smtClean="0">
                <a:latin typeface="Andalus" pitchFamily="18" charset="-78"/>
                <a:cs typeface="Andalus" pitchFamily="18" charset="-78"/>
              </a:rPr>
              <a:t>Their view  of creation is based  and explained  through myths .</a:t>
            </a:r>
          </a:p>
          <a:p>
            <a:r>
              <a:rPr lang="en-US" dirty="0" smtClean="0">
                <a:latin typeface="Andalus" pitchFamily="18" charset="-78"/>
                <a:cs typeface="Andalus" pitchFamily="18" charset="-78"/>
              </a:rPr>
              <a:t>Myths </a:t>
            </a:r>
            <a:r>
              <a:rPr lang="en-US" dirty="0" smtClean="0">
                <a:latin typeface="Andalus" pitchFamily="18" charset="-78"/>
                <a:cs typeface="Andalus" pitchFamily="18" charset="-78"/>
              </a:rPr>
              <a:t>are stories which are passed from one generation to another in order to preserve  important believes in a community .</a:t>
            </a:r>
          </a:p>
          <a:p>
            <a:r>
              <a:rPr lang="en-US" dirty="0" smtClean="0">
                <a:latin typeface="Andalus" pitchFamily="18" charset="-78"/>
                <a:cs typeface="Andalus" pitchFamily="18" charset="-78"/>
              </a:rPr>
              <a:t>Explain </a:t>
            </a:r>
            <a:r>
              <a:rPr lang="en-US" dirty="0" smtClean="0">
                <a:latin typeface="Andalus" pitchFamily="18" charset="-78"/>
                <a:cs typeface="Andalus" pitchFamily="18" charset="-78"/>
              </a:rPr>
              <a:t>origin  and how they developed their culture.</a:t>
            </a:r>
          </a:p>
          <a:p>
            <a:pPr>
              <a:buNone/>
            </a:pPr>
            <a:endParaRPr lang="en-US" sz="20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p:spPr>
        <p:txBody>
          <a:bodyPr>
            <a:normAutofit/>
          </a:bodyPr>
          <a:lstStyle/>
          <a:p>
            <a:r>
              <a:rPr lang="en-US" sz="2800" dirty="0" smtClean="0">
                <a:solidFill>
                  <a:srgbClr val="7030A0"/>
                </a:solidFill>
                <a:latin typeface="Andalus" pitchFamily="18" charset="-78"/>
                <a:cs typeface="Andalus" pitchFamily="18" charset="-78"/>
              </a:rPr>
              <a:t>Traditional  African  view  of  creation</a:t>
            </a:r>
            <a:endParaRPr lang="en-US" sz="2800" dirty="0">
              <a:solidFill>
                <a:srgbClr val="7030A0"/>
              </a:solidFill>
              <a:latin typeface="Andalus" pitchFamily="18" charset="-78"/>
              <a:cs typeface="Andalus" pitchFamily="18" charset="-78"/>
            </a:endParaRPr>
          </a:p>
        </p:txBody>
      </p:sp>
      <p:sp>
        <p:nvSpPr>
          <p:cNvPr id="3" name="Content Placeholder 2"/>
          <p:cNvSpPr>
            <a:spLocks noGrp="1"/>
          </p:cNvSpPr>
          <p:nvPr>
            <p:ph idx="1"/>
          </p:nvPr>
        </p:nvSpPr>
        <p:spPr>
          <a:xfrm>
            <a:off x="457200" y="1600200"/>
            <a:ext cx="8382000" cy="4525963"/>
          </a:xfrm>
        </p:spPr>
        <p:txBody>
          <a:bodyPr>
            <a:normAutofit lnSpcReduction="10000"/>
          </a:bodyPr>
          <a:lstStyle/>
          <a:p>
            <a:pPr>
              <a:buFont typeface="Wingdings" pitchFamily="2" charset="2"/>
              <a:buChar char="ü"/>
            </a:pPr>
            <a:r>
              <a:rPr lang="en-US" sz="2000" dirty="0" smtClean="0">
                <a:latin typeface="Andalus" pitchFamily="18" charset="-78"/>
                <a:cs typeface="Andalus" pitchFamily="18" charset="-78"/>
              </a:rPr>
              <a:t>The myth tells us that at the beginning of things </a:t>
            </a:r>
            <a:r>
              <a:rPr lang="en-US" sz="2000" dirty="0" err="1" smtClean="0">
                <a:latin typeface="Andalus" pitchFamily="18" charset="-78"/>
                <a:cs typeface="Andalus" pitchFamily="18" charset="-78"/>
              </a:rPr>
              <a:t>Gikuyu</a:t>
            </a:r>
            <a:r>
              <a:rPr lang="en-US" sz="2000" dirty="0" smtClean="0">
                <a:latin typeface="Andalus" pitchFamily="18" charset="-78"/>
                <a:cs typeface="Andalus" pitchFamily="18" charset="-78"/>
              </a:rPr>
              <a:t> ,founder of the  </a:t>
            </a:r>
            <a:r>
              <a:rPr lang="en-US" sz="2000" dirty="0" err="1" smtClean="0">
                <a:latin typeface="Andalus" pitchFamily="18" charset="-78"/>
                <a:cs typeface="Andalus" pitchFamily="18" charset="-78"/>
              </a:rPr>
              <a:t>Agikuyu</a:t>
            </a:r>
            <a:r>
              <a:rPr lang="en-US" sz="2000" dirty="0" smtClean="0">
                <a:latin typeface="Andalus" pitchFamily="18" charset="-78"/>
                <a:cs typeface="Andalus" pitchFamily="18" charset="-78"/>
              </a:rPr>
              <a:t> community  was called God , </a:t>
            </a:r>
            <a:r>
              <a:rPr lang="en-US" sz="2000" dirty="0" err="1" smtClean="0">
                <a:latin typeface="Andalus" pitchFamily="18" charset="-78"/>
                <a:cs typeface="Andalus" pitchFamily="18" charset="-78"/>
              </a:rPr>
              <a:t>Ngai</a:t>
            </a:r>
            <a:r>
              <a:rPr lang="en-US" sz="2000" dirty="0" smtClean="0">
                <a:latin typeface="Andalus" pitchFamily="18" charset="-78"/>
                <a:cs typeface="Andalus" pitchFamily="18" charset="-78"/>
              </a:rPr>
              <a:t> or </a:t>
            </a:r>
            <a:r>
              <a:rPr lang="en-US" sz="2000" dirty="0" err="1" smtClean="0">
                <a:latin typeface="Andalus" pitchFamily="18" charset="-78"/>
                <a:cs typeface="Andalus" pitchFamily="18" charset="-78"/>
              </a:rPr>
              <a:t>Mugai</a:t>
            </a:r>
            <a:r>
              <a:rPr lang="en-US" sz="2000" dirty="0" smtClean="0">
                <a:latin typeface="Andalus" pitchFamily="18" charset="-78"/>
                <a:cs typeface="Andalus" pitchFamily="18" charset="-78"/>
              </a:rPr>
              <a:t> (divider of the universe )</a:t>
            </a:r>
          </a:p>
          <a:p>
            <a:pPr>
              <a:buFont typeface="Wingdings" pitchFamily="2" charset="2"/>
              <a:buChar char="ü"/>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was given land  with forest ,rivers ,valleys ,animals and all other natural things.</a:t>
            </a:r>
          </a:p>
          <a:p>
            <a:pPr>
              <a:buFont typeface="Wingdings" pitchFamily="2" charset="2"/>
              <a:buChar char="ü"/>
            </a:pPr>
            <a:r>
              <a:rPr lang="en-US" sz="2000" dirty="0" smtClean="0">
                <a:latin typeface="Andalus" pitchFamily="18" charset="-78"/>
                <a:cs typeface="Andalus" pitchFamily="18" charset="-78"/>
              </a:rPr>
              <a:t>’</a:t>
            </a:r>
            <a:r>
              <a:rPr lang="en-US" sz="2000" dirty="0" err="1" smtClean="0">
                <a:latin typeface="Andalus" pitchFamily="18" charset="-78"/>
                <a:cs typeface="Andalus" pitchFamily="18" charset="-78"/>
              </a:rPr>
              <a:t>Ngai</a:t>
            </a:r>
            <a:r>
              <a:rPr lang="en-US" sz="2000" dirty="0" smtClean="0">
                <a:latin typeface="Andalus" pitchFamily="18" charset="-78"/>
                <a:cs typeface="Andalus" pitchFamily="18" charset="-78"/>
              </a:rPr>
              <a:t>’   made a big mountain called  Kirinyaga  (mount Kenya –the mountain of mystery).</a:t>
            </a:r>
          </a:p>
          <a:p>
            <a:pPr>
              <a:buFont typeface="Wingdings" pitchFamily="2" charset="2"/>
              <a:buChar char="ü"/>
            </a:pPr>
            <a:r>
              <a:rPr lang="en-US" sz="2000" dirty="0" smtClean="0">
                <a:latin typeface="Andalus" pitchFamily="18" charset="-78"/>
                <a:cs typeface="Andalus" pitchFamily="18" charset="-78"/>
              </a:rPr>
              <a:t>Mountain </a:t>
            </a:r>
            <a:r>
              <a:rPr lang="en-US" sz="2000" dirty="0" smtClean="0">
                <a:latin typeface="Andalus" pitchFamily="18" charset="-78"/>
                <a:cs typeface="Andalus" pitchFamily="18" charset="-78"/>
              </a:rPr>
              <a:t>was his resting place  when he was on inspection tours.</a:t>
            </a:r>
          </a:p>
          <a:p>
            <a:pPr>
              <a:buFont typeface="Wingdings" pitchFamily="2" charset="2"/>
              <a:buChar char="ü"/>
            </a:pPr>
            <a:r>
              <a:rPr lang="en-US" sz="2000" dirty="0" smtClean="0">
                <a:latin typeface="Andalus" pitchFamily="18" charset="-78"/>
                <a:cs typeface="Andalus" pitchFamily="18" charset="-78"/>
              </a:rPr>
              <a:t>After </a:t>
            </a:r>
            <a:r>
              <a:rPr lang="en-US" sz="2000" dirty="0" smtClean="0">
                <a:latin typeface="Andalus" pitchFamily="18" charset="-78"/>
                <a:cs typeface="Andalus" pitchFamily="18" charset="-78"/>
              </a:rPr>
              <a:t>calling  </a:t>
            </a:r>
            <a:r>
              <a:rPr lang="en-US" sz="2000" dirty="0" err="1" smtClean="0">
                <a:latin typeface="Andalus" pitchFamily="18" charset="-78"/>
                <a:cs typeface="Andalus" pitchFamily="18" charset="-78"/>
              </a:rPr>
              <a:t>Gikuyu</a:t>
            </a:r>
            <a:r>
              <a:rPr lang="en-US" sz="2000" dirty="0" smtClean="0">
                <a:latin typeface="Andalus" pitchFamily="18" charset="-78"/>
                <a:cs typeface="Andalus" pitchFamily="18" charset="-78"/>
              </a:rPr>
              <a:t>  ,God took him to the top of his mountain and showed him the land he was to give him.</a:t>
            </a:r>
          </a:p>
          <a:p>
            <a:pPr>
              <a:buFont typeface="Wingdings" pitchFamily="2" charset="2"/>
              <a:buChar char="ü"/>
            </a:pPr>
            <a:r>
              <a:rPr lang="en-US" sz="2000" dirty="0" smtClean="0">
                <a:latin typeface="Andalus" pitchFamily="18" charset="-78"/>
                <a:cs typeface="Andalus" pitchFamily="18" charset="-78"/>
              </a:rPr>
              <a:t>God </a:t>
            </a:r>
            <a:r>
              <a:rPr lang="en-US" sz="2000" dirty="0" smtClean="0">
                <a:latin typeface="Andalus" pitchFamily="18" charset="-78"/>
                <a:cs typeface="Andalus" pitchFamily="18" charset="-78"/>
              </a:rPr>
              <a:t>then ordered </a:t>
            </a:r>
            <a:r>
              <a:rPr lang="en-US" sz="2000" dirty="0" err="1" smtClean="0">
                <a:latin typeface="Andalus" pitchFamily="18" charset="-78"/>
                <a:cs typeface="Andalus" pitchFamily="18" charset="-78"/>
              </a:rPr>
              <a:t>Gikuyu</a:t>
            </a:r>
            <a:r>
              <a:rPr lang="en-US" sz="2000" dirty="0" smtClean="0">
                <a:latin typeface="Andalus" pitchFamily="18" charset="-78"/>
                <a:cs typeface="Andalus" pitchFamily="18" charset="-78"/>
              </a:rPr>
              <a:t> to descend  from the mountain and proceed to the place he had showed him and establish his homestead  there .</a:t>
            </a:r>
          </a:p>
          <a:p>
            <a:pPr>
              <a:buFont typeface="Wingdings" pitchFamily="2" charset="2"/>
              <a:buChar char="ü"/>
            </a:pPr>
            <a:r>
              <a:rPr lang="en-US" sz="2000" dirty="0" smtClean="0">
                <a:latin typeface="Andalus" pitchFamily="18" charset="-78"/>
                <a:cs typeface="Andalus" pitchFamily="18" charset="-78"/>
              </a:rPr>
              <a:t>Place </a:t>
            </a:r>
            <a:r>
              <a:rPr lang="en-US" sz="2000" dirty="0" smtClean="0">
                <a:latin typeface="Andalus" pitchFamily="18" charset="-78"/>
                <a:cs typeface="Andalus" pitchFamily="18" charset="-78"/>
              </a:rPr>
              <a:t>was known as </a:t>
            </a:r>
            <a:r>
              <a:rPr lang="en-US" sz="2000" dirty="0" err="1" smtClean="0">
                <a:latin typeface="Andalus" pitchFamily="18" charset="-78"/>
                <a:cs typeface="Andalus" pitchFamily="18" charset="-78"/>
              </a:rPr>
              <a:t>Mukurwe</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wa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Nyagathanga</a:t>
            </a:r>
            <a:r>
              <a:rPr lang="en-US" sz="2000" dirty="0" smtClean="0">
                <a:latin typeface="Andalus" pitchFamily="18" charset="-78"/>
                <a:cs typeface="Andalus" pitchFamily="18" charset="-78"/>
              </a:rPr>
              <a:t>  which is in </a:t>
            </a:r>
            <a:r>
              <a:rPr lang="en-US" sz="2000" dirty="0" err="1" smtClean="0">
                <a:latin typeface="Andalus" pitchFamily="18" charset="-78"/>
                <a:cs typeface="Andalus" pitchFamily="18" charset="-78"/>
              </a:rPr>
              <a:t>Murang’a</a:t>
            </a:r>
            <a:r>
              <a:rPr lang="en-US" sz="2000" dirty="0" smtClean="0">
                <a:latin typeface="Andalus" pitchFamily="18" charset="-78"/>
                <a:cs typeface="Andalus" pitchFamily="18" charset="-78"/>
              </a:rPr>
              <a:t> county</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914400"/>
            <a:ext cx="8077200" cy="584775"/>
          </a:xfrm>
          <a:prstGeom prst="rect">
            <a:avLst/>
          </a:prstGeom>
          <a:noFill/>
        </p:spPr>
        <p:txBody>
          <a:bodyPr wrap="square" rtlCol="0">
            <a:spAutoFit/>
          </a:bodyPr>
          <a:lstStyle/>
          <a:p>
            <a:r>
              <a:rPr lang="en-US" sz="3200" dirty="0" smtClean="0">
                <a:solidFill>
                  <a:srgbClr val="FF0000"/>
                </a:solidFill>
                <a:latin typeface="Andalus" pitchFamily="18" charset="-78"/>
                <a:cs typeface="Andalus" pitchFamily="18" charset="-78"/>
              </a:rPr>
              <a:t>THE  ORIGIN OF THE AGIKUYU  PEOPLE</a:t>
            </a:r>
            <a:endParaRPr lang="en-US" sz="3200" dirty="0">
              <a:solidFill>
                <a:srgbClr val="FF000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304800"/>
          </a:xfrm>
        </p:spPr>
        <p:txBody>
          <a:bodyPr>
            <a:normAutofit fontScale="90000"/>
          </a:bodyPr>
          <a:lstStyle/>
          <a:p>
            <a:r>
              <a:rPr lang="en-US" sz="3600" dirty="0" smtClean="0">
                <a:solidFill>
                  <a:srgbClr val="7030A0"/>
                </a:solidFill>
                <a:latin typeface="Andalus" pitchFamily="18" charset="-78"/>
                <a:cs typeface="Andalus" pitchFamily="18" charset="-78"/>
              </a:rPr>
              <a:t>Traditional  African  view  of creation</a:t>
            </a:r>
            <a:endParaRPr lang="en-US" sz="3600" dirty="0">
              <a:solidFill>
                <a:srgbClr val="7030A0"/>
              </a:solidFill>
              <a:latin typeface="Andalus" pitchFamily="18" charset="-78"/>
              <a:cs typeface="Andalus" pitchFamily="18" charset="-78"/>
            </a:endParaRPr>
          </a:p>
        </p:txBody>
      </p:sp>
      <p:sp>
        <p:nvSpPr>
          <p:cNvPr id="3" name="Content Placeholder 2"/>
          <p:cNvSpPr>
            <a:spLocks noGrp="1"/>
          </p:cNvSpPr>
          <p:nvPr>
            <p:ph idx="1"/>
          </p:nvPr>
        </p:nvSpPr>
        <p:spPr>
          <a:xfrm>
            <a:off x="457200" y="1371600"/>
            <a:ext cx="8229600" cy="4754563"/>
          </a:xfrm>
        </p:spPr>
        <p:txBody>
          <a:bodyPr>
            <a:noAutofit/>
          </a:bodyPr>
          <a:lstStyle/>
          <a:p>
            <a:r>
              <a:rPr lang="en-US" sz="2400" dirty="0" smtClean="0">
                <a:latin typeface="Andalus" pitchFamily="18" charset="-78"/>
                <a:cs typeface="Andalus" pitchFamily="18" charset="-78"/>
              </a:rPr>
              <a:t>God  promised of  his continuous assistance anytime.</a:t>
            </a:r>
          </a:p>
          <a:p>
            <a:r>
              <a:rPr lang="en-US" sz="2400" dirty="0" smtClean="0">
                <a:latin typeface="Andalus" pitchFamily="18" charset="-78"/>
                <a:cs typeface="Andalus" pitchFamily="18" charset="-78"/>
              </a:rPr>
              <a:t>When  </a:t>
            </a:r>
            <a:r>
              <a:rPr lang="en-US" sz="2400" dirty="0" err="1" smtClean="0">
                <a:latin typeface="Andalus" pitchFamily="18" charset="-78"/>
                <a:cs typeface="Andalus" pitchFamily="18" charset="-78"/>
              </a:rPr>
              <a:t>Agikuyu</a:t>
            </a:r>
            <a:r>
              <a:rPr lang="en-US" sz="2400" dirty="0" smtClean="0">
                <a:latin typeface="Andalus" pitchFamily="18" charset="-78"/>
                <a:cs typeface="Andalus" pitchFamily="18" charset="-78"/>
              </a:rPr>
              <a:t>  arrived at  </a:t>
            </a:r>
            <a:r>
              <a:rPr lang="en-US" sz="2400" dirty="0" err="1" smtClean="0">
                <a:latin typeface="Andalus" pitchFamily="18" charset="-78"/>
                <a:cs typeface="Andalus" pitchFamily="18" charset="-78"/>
              </a:rPr>
              <a:t>mukurwe</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wa</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nyagathanga</a:t>
            </a:r>
            <a:r>
              <a:rPr lang="en-US" sz="2400" dirty="0" smtClean="0">
                <a:latin typeface="Andalus" pitchFamily="18" charset="-78"/>
                <a:cs typeface="Andalus" pitchFamily="18" charset="-78"/>
              </a:rPr>
              <a:t>  he  found a beautiful  wife that  God had provided for  him she was named  </a:t>
            </a:r>
            <a:r>
              <a:rPr lang="en-US" sz="2400" dirty="0" err="1" smtClean="0">
                <a:latin typeface="Andalus" pitchFamily="18" charset="-78"/>
                <a:cs typeface="Andalus" pitchFamily="18" charset="-78"/>
              </a:rPr>
              <a:t>Mumbi</a:t>
            </a:r>
            <a:r>
              <a:rPr lang="en-US" sz="2400" dirty="0" smtClean="0">
                <a:latin typeface="Andalus" pitchFamily="18" charset="-78"/>
                <a:cs typeface="Andalus" pitchFamily="18" charset="-78"/>
              </a:rPr>
              <a:t>.</a:t>
            </a:r>
          </a:p>
          <a:p>
            <a:r>
              <a:rPr lang="en-US" sz="2400" dirty="0" smtClean="0">
                <a:latin typeface="Andalus" pitchFamily="18" charset="-78"/>
                <a:cs typeface="Andalus" pitchFamily="18" charset="-78"/>
              </a:rPr>
              <a:t>Both  lived  happily   and  had  nine  daughters , but   </a:t>
            </a:r>
            <a:r>
              <a:rPr lang="en-US" sz="2400" dirty="0" err="1" smtClean="0">
                <a:latin typeface="Andalus" pitchFamily="18" charset="-78"/>
                <a:cs typeface="Andalus" pitchFamily="18" charset="-78"/>
              </a:rPr>
              <a:t>Agikuyu</a:t>
            </a:r>
            <a:r>
              <a:rPr lang="en-US" sz="2400" dirty="0" smtClean="0">
                <a:latin typeface="Andalus" pitchFamily="18" charset="-78"/>
                <a:cs typeface="Andalus" pitchFamily="18" charset="-78"/>
              </a:rPr>
              <a:t> was  disturbed  by the fact there  was  no boy  to inherit  his property .</a:t>
            </a:r>
          </a:p>
          <a:p>
            <a:r>
              <a:rPr lang="en-US" sz="2400" dirty="0" smtClean="0">
                <a:latin typeface="Andalus" pitchFamily="18" charset="-78"/>
                <a:cs typeface="Andalus" pitchFamily="18" charset="-78"/>
              </a:rPr>
              <a:t>God  provided  for  him  nine young  men  which  they  were to marry   his   daughters.</a:t>
            </a:r>
          </a:p>
          <a:p>
            <a:r>
              <a:rPr lang="en-US" sz="2400" dirty="0" err="1" smtClean="0">
                <a:latin typeface="Andalus" pitchFamily="18" charset="-78"/>
                <a:cs typeface="Andalus" pitchFamily="18" charset="-78"/>
              </a:rPr>
              <a:t>Agikuyu</a:t>
            </a:r>
            <a:r>
              <a:rPr lang="en-US" sz="2400" dirty="0" smtClean="0">
                <a:latin typeface="Andalus" pitchFamily="18" charset="-78"/>
                <a:cs typeface="Andalus" pitchFamily="18" charset="-78"/>
              </a:rPr>
              <a:t>  gave  them  a condition  if  they  were  to  marry his daughters  they  would  agree  to  stay  with  him  in his  home  stead.</a:t>
            </a:r>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
        <p:nvSpPr>
          <p:cNvPr id="7" name="TextBox 6"/>
          <p:cNvSpPr txBox="1"/>
          <p:nvPr/>
        </p:nvSpPr>
        <p:spPr>
          <a:xfrm>
            <a:off x="533400" y="685800"/>
            <a:ext cx="7467600" cy="584775"/>
          </a:xfrm>
          <a:prstGeom prst="rect">
            <a:avLst/>
          </a:prstGeom>
          <a:noFill/>
        </p:spPr>
        <p:txBody>
          <a:bodyPr wrap="square" rtlCol="0">
            <a:spAutoFit/>
          </a:bodyPr>
          <a:lstStyle/>
          <a:p>
            <a:r>
              <a:rPr lang="en-US" sz="3200" dirty="0" smtClean="0">
                <a:solidFill>
                  <a:srgbClr val="FF0000"/>
                </a:solidFill>
                <a:latin typeface="Andalus" pitchFamily="18" charset="-78"/>
                <a:cs typeface="Andalus" pitchFamily="18" charset="-78"/>
              </a:rPr>
              <a:t>THE  ORIGIN OF THE AGIKUYU  PEOPLE</a:t>
            </a:r>
            <a:endParaRPr lang="en-US" sz="3200" dirty="0">
              <a:solidFill>
                <a:srgbClr val="FF0000"/>
              </a:solidFill>
              <a:latin typeface="Andalus" pitchFamily="18" charset="-78"/>
              <a:cs typeface="Andalus" pitchFamily="18" charset="-78"/>
            </a:endParaRPr>
          </a:p>
        </p:txBody>
      </p:sp>
    </p:spTree>
    <p:extLst>
      <p:ext uri="{BB962C8B-B14F-4D97-AF65-F5344CB8AC3E}">
        <p14:creationId xmlns:p14="http://schemas.microsoft.com/office/powerpoint/2010/main" xmlns="" val="3213003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600" dirty="0" smtClean="0">
                <a:solidFill>
                  <a:srgbClr val="7030A0"/>
                </a:solidFill>
                <a:latin typeface="Andalus" pitchFamily="18" charset="-78"/>
                <a:cs typeface="Andalus" pitchFamily="18" charset="-78"/>
              </a:rPr>
              <a:t>Traditional  African  view  of creation</a:t>
            </a:r>
            <a:endParaRPr lang="en-US" sz="3600" dirty="0">
              <a:solidFill>
                <a:srgbClr val="7030A0"/>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buNone/>
            </a:pPr>
            <a:r>
              <a:rPr lang="en-US" b="1" u="sng" dirty="0" smtClean="0">
                <a:latin typeface="Andalus" pitchFamily="18" charset="-78"/>
                <a:cs typeface="Andalus" pitchFamily="18" charset="-78"/>
              </a:rPr>
              <a:t>Observations  made  about  the  biblical  </a:t>
            </a:r>
            <a:r>
              <a:rPr lang="en-US" b="1" u="sng" dirty="0" smtClean="0">
                <a:latin typeface="Andalus" pitchFamily="18" charset="-78"/>
                <a:cs typeface="Andalus" pitchFamily="18" charset="-78"/>
              </a:rPr>
              <a:t>and traditional  </a:t>
            </a:r>
            <a:r>
              <a:rPr lang="en-US" u="sng" dirty="0" smtClean="0">
                <a:latin typeface="Andalus" pitchFamily="18" charset="-78"/>
                <a:cs typeface="Andalus" pitchFamily="18" charset="-78"/>
              </a:rPr>
              <a:t>.</a:t>
            </a:r>
          </a:p>
          <a:p>
            <a:r>
              <a:rPr lang="en-US" sz="2800" dirty="0" smtClean="0">
                <a:latin typeface="Andalus" pitchFamily="18" charset="-78"/>
                <a:cs typeface="Andalus" pitchFamily="18" charset="-78"/>
              </a:rPr>
              <a:t>God  created  the  universe and  everything in it.</a:t>
            </a:r>
          </a:p>
          <a:p>
            <a:r>
              <a:rPr lang="en-US" sz="2800" dirty="0" smtClean="0">
                <a:latin typeface="Andalus" pitchFamily="18" charset="-78"/>
                <a:cs typeface="Andalus" pitchFamily="18" charset="-78"/>
              </a:rPr>
              <a:t>Human  beings play  a central role  in the created world.</a:t>
            </a:r>
          </a:p>
          <a:p>
            <a:r>
              <a:rPr lang="en-US" sz="2800" dirty="0" smtClean="0">
                <a:latin typeface="Andalus" pitchFamily="18" charset="-78"/>
                <a:cs typeface="Andalus" pitchFamily="18" charset="-78"/>
              </a:rPr>
              <a:t>Man was    given  a  wife to keep  him  company  and  be  his    helper.</a:t>
            </a:r>
          </a:p>
          <a:p>
            <a:r>
              <a:rPr lang="en-US" sz="2800" dirty="0" smtClean="0">
                <a:latin typeface="Andalus" pitchFamily="18" charset="-78"/>
                <a:cs typeface="Andalus" pitchFamily="18" charset="-78"/>
              </a:rPr>
              <a:t>God  is </a:t>
            </a:r>
            <a:r>
              <a:rPr lang="en-US" sz="2800" dirty="0" smtClean="0">
                <a:latin typeface="Andalus" pitchFamily="18" charset="-78"/>
                <a:cs typeface="Andalus" pitchFamily="18" charset="-78"/>
              </a:rPr>
              <a:t>portrayed </a:t>
            </a:r>
            <a:r>
              <a:rPr lang="en-US" sz="2800" dirty="0" smtClean="0">
                <a:latin typeface="Andalus" pitchFamily="18" charset="-78"/>
                <a:cs typeface="Andalus" pitchFamily="18" charset="-78"/>
              </a:rPr>
              <a:t>as the  creator  and  is  greater  than everything  he  created.</a:t>
            </a:r>
          </a:p>
          <a:p>
            <a:endParaRPr lang="en-US" sz="1800" dirty="0" smtClean="0"/>
          </a:p>
        </p:txBody>
      </p:sp>
      <p:sp>
        <p:nvSpPr>
          <p:cNvPr id="5" name="Footer Placeholder 4"/>
          <p:cNvSpPr>
            <a:spLocks noGrp="1"/>
          </p:cNvSpPr>
          <p:nvPr>
            <p:ph type="ftr" sz="quarter" idx="11"/>
          </p:nvPr>
        </p:nvSpPr>
        <p:spPr/>
        <p:txBody>
          <a:bodyPr/>
          <a:lstStyle/>
          <a:p>
            <a:r>
              <a:rPr lang="en-US" smtClean="0"/>
              <a:t>POWERED BY: WWW.MANYAMFRANCHISE.COM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
        <p:nvSpPr>
          <p:cNvPr id="7" name="TextBox 6"/>
          <p:cNvSpPr txBox="1"/>
          <p:nvPr/>
        </p:nvSpPr>
        <p:spPr>
          <a:xfrm>
            <a:off x="533400" y="977146"/>
            <a:ext cx="8077200" cy="584775"/>
          </a:xfrm>
          <a:prstGeom prst="rect">
            <a:avLst/>
          </a:prstGeom>
          <a:noFill/>
        </p:spPr>
        <p:txBody>
          <a:bodyPr wrap="square" rtlCol="0">
            <a:spAutoFit/>
          </a:bodyPr>
          <a:lstStyle/>
          <a:p>
            <a:r>
              <a:rPr lang="en-US" sz="3200" dirty="0" smtClean="0">
                <a:solidFill>
                  <a:srgbClr val="FF0000"/>
                </a:solidFill>
              </a:rPr>
              <a:t>THE  ORIGIN OF THE AGIKUYU  PEOPLE</a:t>
            </a:r>
            <a:endParaRPr lang="en-US" sz="3200" dirty="0">
              <a:solidFill>
                <a:srgbClr val="FF0000"/>
              </a:solidFill>
            </a:endParaRPr>
          </a:p>
        </p:txBody>
      </p:sp>
    </p:spTree>
    <p:extLst>
      <p:ext uri="{BB962C8B-B14F-4D97-AF65-F5344CB8AC3E}">
        <p14:creationId xmlns:p14="http://schemas.microsoft.com/office/powerpoint/2010/main" xmlns="" val="319999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0000"/>
                </a:solidFill>
                <a:latin typeface="Andalus" pitchFamily="18" charset="-78"/>
                <a:cs typeface="Andalus" pitchFamily="18" charset="-78"/>
              </a:rPr>
              <a:t>THE  BIBLICAL TEACHING  ON THE  ORIGIN OF SIN AND ITS CONSEQUENCES</a:t>
            </a:r>
            <a:endParaRPr lang="en-US" sz="36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ctr">
              <a:buNone/>
            </a:pPr>
            <a:r>
              <a:rPr lang="en-US" sz="4400" dirty="0" smtClean="0">
                <a:latin typeface="Andalus" pitchFamily="18" charset="-78"/>
                <a:cs typeface="Andalus" pitchFamily="18" charset="-78"/>
              </a:rPr>
              <a:t>      Sin is  an  offence  or  rebellion  against  God.</a:t>
            </a:r>
          </a:p>
          <a:p>
            <a:endParaRPr lang="en-US" sz="18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xmlns="" val="2498300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a:bodyPr>
          <a:lstStyle/>
          <a:p>
            <a:pPr algn="l"/>
            <a:r>
              <a:rPr lang="en-US" sz="1600" dirty="0" smtClean="0">
                <a:solidFill>
                  <a:srgbClr val="7030A0"/>
                </a:solidFill>
              </a:rPr>
              <a:t>THE  BIBLICAL TEACHING  ON THE  ORIGIN OF SIN AND ITS CONSEQUENCES</a:t>
            </a:r>
            <a:endParaRPr lang="en-US" sz="1600" dirty="0">
              <a:solidFill>
                <a:srgbClr val="7030A0"/>
              </a:solidFill>
            </a:endParaRPr>
          </a:p>
        </p:txBody>
      </p:sp>
      <p:sp>
        <p:nvSpPr>
          <p:cNvPr id="3" name="Content Placeholder 2"/>
          <p:cNvSpPr>
            <a:spLocks noGrp="1"/>
          </p:cNvSpPr>
          <p:nvPr>
            <p:ph idx="1"/>
          </p:nvPr>
        </p:nvSpPr>
        <p:spPr/>
        <p:txBody>
          <a:bodyPr>
            <a:normAutofit/>
          </a:bodyPr>
          <a:lstStyle/>
          <a:p>
            <a:r>
              <a:rPr lang="en-US" sz="2200" dirty="0" smtClean="0">
                <a:latin typeface="Andalus" pitchFamily="18" charset="-78"/>
                <a:cs typeface="Andalus" pitchFamily="18" charset="-78"/>
              </a:rPr>
              <a:t>Human  beings  are  alienated  from  God.</a:t>
            </a:r>
          </a:p>
          <a:p>
            <a:r>
              <a:rPr lang="en-US" sz="2200" dirty="0" smtClean="0">
                <a:latin typeface="Andalus" pitchFamily="18" charset="-78"/>
                <a:cs typeface="Andalus" pitchFamily="18" charset="-78"/>
              </a:rPr>
              <a:t>What  had  been innocent  and  good  becomes evil. </a:t>
            </a:r>
          </a:p>
          <a:p>
            <a:r>
              <a:rPr lang="en-US" sz="2200" dirty="0" smtClean="0">
                <a:latin typeface="Andalus" pitchFamily="18" charset="-78"/>
                <a:cs typeface="Andalus" pitchFamily="18" charset="-78"/>
              </a:rPr>
              <a:t>Pain  will be  part  of  human  experience .</a:t>
            </a:r>
          </a:p>
          <a:p>
            <a:r>
              <a:rPr lang="en-US" sz="2200" dirty="0" smtClean="0">
                <a:latin typeface="Andalus" pitchFamily="18" charset="-78"/>
                <a:cs typeface="Andalus" pitchFamily="18" charset="-78"/>
              </a:rPr>
              <a:t>The  good relationship   between  man and  God will be  ruined.</a:t>
            </a:r>
          </a:p>
          <a:p>
            <a:r>
              <a:rPr lang="en-US" sz="2200" dirty="0" smtClean="0">
                <a:latin typeface="Andalus" pitchFamily="18" charset="-78"/>
                <a:cs typeface="Andalus" pitchFamily="18" charset="-78"/>
              </a:rPr>
              <a:t>People  will have to toil  and struggle  to  get  what  they  need .</a:t>
            </a:r>
          </a:p>
          <a:p>
            <a:r>
              <a:rPr lang="en-US" sz="2200" dirty="0" smtClean="0">
                <a:latin typeface="Andalus" pitchFamily="18" charset="-78"/>
                <a:cs typeface="Andalus" pitchFamily="18" charset="-78"/>
              </a:rPr>
              <a:t>The  earth  itself  it  is under  a curse.</a:t>
            </a:r>
          </a:p>
          <a:p>
            <a:r>
              <a:rPr lang="en-US" sz="2200" dirty="0" smtClean="0">
                <a:latin typeface="Andalus" pitchFamily="18" charset="-78"/>
                <a:cs typeface="Andalus" pitchFamily="18" charset="-78"/>
              </a:rPr>
              <a:t>Enmity  between  man  and  animals    .</a:t>
            </a:r>
          </a:p>
          <a:p>
            <a:r>
              <a:rPr lang="en-US" sz="2200" dirty="0" smtClean="0">
                <a:latin typeface="Andalus" pitchFamily="18" charset="-78"/>
                <a:cs typeface="Andalus" pitchFamily="18" charset="-78"/>
              </a:rPr>
              <a:t>Life  span  of  human  beings  was reduced .</a:t>
            </a:r>
          </a:p>
          <a:p>
            <a:r>
              <a:rPr lang="en-US" sz="2200" dirty="0" smtClean="0">
                <a:latin typeface="Andalus" pitchFamily="18" charset="-78"/>
                <a:cs typeface="Andalus" pitchFamily="18" charset="-78"/>
              </a:rPr>
              <a:t>Human  beings  changed  and  became  prone  to sin.</a:t>
            </a:r>
          </a:p>
          <a:p>
            <a:r>
              <a:rPr lang="en-US" sz="2200" dirty="0" smtClean="0">
                <a:latin typeface="Andalus" pitchFamily="18" charset="-78"/>
                <a:cs typeface="Andalus" pitchFamily="18" charset="-78"/>
              </a:rPr>
              <a:t>God confused  human  language after  the  floods.  </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TextBox 5"/>
          <p:cNvSpPr txBox="1"/>
          <p:nvPr/>
        </p:nvSpPr>
        <p:spPr>
          <a:xfrm>
            <a:off x="457200" y="685800"/>
            <a:ext cx="8305800" cy="830997"/>
          </a:xfrm>
          <a:prstGeom prst="rect">
            <a:avLst/>
          </a:prstGeom>
          <a:noFill/>
        </p:spPr>
        <p:txBody>
          <a:bodyPr wrap="square" rtlCol="0">
            <a:spAutoFit/>
          </a:bodyPr>
          <a:lstStyle/>
          <a:p>
            <a:r>
              <a:rPr lang="en-US" sz="4800" dirty="0" smtClean="0">
                <a:solidFill>
                  <a:srgbClr val="FF0000"/>
                </a:solidFill>
                <a:latin typeface="Andalus" pitchFamily="18" charset="-78"/>
                <a:cs typeface="Andalus" pitchFamily="18" charset="-78"/>
              </a:rPr>
              <a:t>Consequences  of sin</a:t>
            </a:r>
            <a:endParaRPr lang="en-US" sz="4800" dirty="0">
              <a:solidFill>
                <a:srgbClr val="FF0000"/>
              </a:solidFill>
              <a:latin typeface="Andalus" pitchFamily="18" charset="-78"/>
              <a:cs typeface="Andalus" pitchFamily="18" charset="-78"/>
            </a:endParaRPr>
          </a:p>
        </p:txBody>
      </p:sp>
    </p:spTree>
    <p:extLst>
      <p:ext uri="{BB962C8B-B14F-4D97-AF65-F5344CB8AC3E}">
        <p14:creationId xmlns:p14="http://schemas.microsoft.com/office/powerpoint/2010/main" xmlns="" val="2968866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rmAutofit/>
          </a:bodyPr>
          <a:lstStyle/>
          <a:p>
            <a:r>
              <a:rPr lang="en-US" dirty="0" smtClean="0">
                <a:solidFill>
                  <a:srgbClr val="FF0000"/>
                </a:solidFill>
                <a:latin typeface="Andalus" pitchFamily="18" charset="-78"/>
                <a:cs typeface="Andalus" pitchFamily="18" charset="-78"/>
              </a:rPr>
              <a:t>GOD’S  PLAN  OF  SALVATION</a:t>
            </a:r>
            <a:endParaRPr lang="en-US"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sz="2400" dirty="0" smtClean="0">
                <a:latin typeface="Andalus" pitchFamily="18" charset="-78"/>
                <a:cs typeface="Andalus" pitchFamily="18" charset="-78"/>
              </a:rPr>
              <a:t>God’s  plan  of  salvation started immediately   after Adam  and Eve  sinned.</a:t>
            </a:r>
          </a:p>
          <a:p>
            <a:r>
              <a:rPr lang="en-US" sz="2400" dirty="0" smtClean="0">
                <a:latin typeface="Andalus" pitchFamily="18" charset="-78"/>
                <a:cs typeface="Andalus" pitchFamily="18" charset="-78"/>
              </a:rPr>
              <a:t>His  plan  of  salvation was  outlined  when  he  put  enmity   between  woman and  serpent.</a:t>
            </a:r>
          </a:p>
          <a:p>
            <a:r>
              <a:rPr lang="en-US" sz="2400" dirty="0" smtClean="0">
                <a:latin typeface="Andalus" pitchFamily="18" charset="-78"/>
                <a:cs typeface="Andalus" pitchFamily="18" charset="-78"/>
              </a:rPr>
              <a:t>God  called   Abraham  and  promised him  that  he  would  be  the source  of  blessings  to  all the  families of the  earth.</a:t>
            </a:r>
          </a:p>
          <a:p>
            <a:r>
              <a:rPr lang="en-US" sz="2400" dirty="0" smtClean="0">
                <a:latin typeface="Andalus" pitchFamily="18" charset="-78"/>
                <a:cs typeface="Andalus" pitchFamily="18" charset="-78"/>
              </a:rPr>
              <a:t>The  sign  given in  the  covenant  with  Abraham  ,it  meant  commitment to the  </a:t>
            </a:r>
            <a:r>
              <a:rPr lang="en-US" sz="2400" dirty="0" smtClean="0">
                <a:latin typeface="Andalus" pitchFamily="18" charset="-78"/>
                <a:cs typeface="Andalus" pitchFamily="18" charset="-78"/>
              </a:rPr>
              <a:t>fulfillment </a:t>
            </a:r>
            <a:r>
              <a:rPr lang="en-US" sz="2400" dirty="0" smtClean="0">
                <a:latin typeface="Andalus" pitchFamily="18" charset="-78"/>
                <a:cs typeface="Andalus" pitchFamily="18" charset="-78"/>
              </a:rPr>
              <a:t>of the  promises he  had  made , which  was  a   continuation  of  God’s  plan  for  salvation.</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xmlns="" val="3242190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98764"/>
          </a:xfrm>
        </p:spPr>
        <p:txBody>
          <a:bodyPr>
            <a:noAutofit/>
          </a:bodyPr>
          <a:lstStyle/>
          <a:p>
            <a:r>
              <a:rPr lang="en-US" sz="1800" dirty="0" smtClean="0">
                <a:solidFill>
                  <a:srgbClr val="7030A0"/>
                </a:solidFill>
              </a:rPr>
              <a:t>TRADITIONAL  AFRICAN  CONCEPT OF  EVIL</a:t>
            </a:r>
            <a:endParaRPr lang="en-US" sz="1800" dirty="0">
              <a:solidFill>
                <a:srgbClr val="7030A0"/>
              </a:solidFill>
            </a:endParaRPr>
          </a:p>
        </p:txBody>
      </p:sp>
      <p:sp>
        <p:nvSpPr>
          <p:cNvPr id="3" name="Content Placeholder 2"/>
          <p:cNvSpPr>
            <a:spLocks noGrp="1"/>
          </p:cNvSpPr>
          <p:nvPr>
            <p:ph idx="1"/>
          </p:nvPr>
        </p:nvSpPr>
        <p:spPr>
          <a:xfrm>
            <a:off x="457200" y="2057400"/>
            <a:ext cx="8229600" cy="4144963"/>
          </a:xfrm>
        </p:spPr>
        <p:txBody>
          <a:bodyPr>
            <a:normAutofit/>
          </a:bodyPr>
          <a:lstStyle/>
          <a:p>
            <a:r>
              <a:rPr lang="en-US" sz="3600" dirty="0" smtClean="0">
                <a:latin typeface="Andalus" pitchFamily="18" charset="-78"/>
                <a:cs typeface="Andalus" pitchFamily="18" charset="-78"/>
              </a:rPr>
              <a:t>Evil  spirits .</a:t>
            </a:r>
          </a:p>
          <a:p>
            <a:r>
              <a:rPr lang="en-US" sz="3600" dirty="0" smtClean="0">
                <a:latin typeface="Andalus" pitchFamily="18" charset="-78"/>
                <a:cs typeface="Andalus" pitchFamily="18" charset="-78"/>
              </a:rPr>
              <a:t>Malicious  ancestral  spirits.</a:t>
            </a:r>
          </a:p>
          <a:p>
            <a:r>
              <a:rPr lang="en-US" sz="3600" dirty="0" smtClean="0">
                <a:latin typeface="Andalus" pitchFamily="18" charset="-78"/>
                <a:cs typeface="Andalus" pitchFamily="18" charset="-78"/>
              </a:rPr>
              <a:t>Evil  people  like  witches .</a:t>
            </a:r>
          </a:p>
          <a:p>
            <a:r>
              <a:rPr lang="en-US" sz="3600" dirty="0" smtClean="0">
                <a:latin typeface="Andalus" pitchFamily="18" charset="-78"/>
                <a:cs typeface="Andalus" pitchFamily="18" charset="-78"/>
              </a:rPr>
              <a:t>Breaking of  taboos .</a:t>
            </a:r>
          </a:p>
          <a:p>
            <a:r>
              <a:rPr lang="en-US" sz="3600" dirty="0" smtClean="0">
                <a:latin typeface="Andalus" pitchFamily="18" charset="-78"/>
                <a:cs typeface="Andalus" pitchFamily="18" charset="-78"/>
              </a:rPr>
              <a:t>Breaking  of  oaths .</a:t>
            </a:r>
          </a:p>
          <a:p>
            <a:r>
              <a:rPr lang="en-US" sz="3600" dirty="0" smtClean="0">
                <a:latin typeface="Andalus" pitchFamily="18" charset="-78"/>
                <a:cs typeface="Andalus" pitchFamily="18" charset="-78"/>
              </a:rPr>
              <a:t>Bad  omen .</a:t>
            </a:r>
          </a:p>
          <a:p>
            <a:endParaRPr lang="en-US" sz="18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TextBox 5"/>
          <p:cNvSpPr txBox="1"/>
          <p:nvPr/>
        </p:nvSpPr>
        <p:spPr>
          <a:xfrm>
            <a:off x="685800" y="838200"/>
            <a:ext cx="7848600" cy="1015663"/>
          </a:xfrm>
          <a:prstGeom prst="rect">
            <a:avLst/>
          </a:prstGeom>
          <a:noFill/>
        </p:spPr>
        <p:txBody>
          <a:bodyPr wrap="square" rtlCol="0">
            <a:spAutoFit/>
          </a:bodyPr>
          <a:lstStyle/>
          <a:p>
            <a:r>
              <a:rPr lang="en-US" sz="6000" dirty="0" smtClean="0">
                <a:solidFill>
                  <a:srgbClr val="FF0000"/>
                </a:solidFill>
              </a:rPr>
              <a:t>CAUSES  OF  EVIL</a:t>
            </a:r>
            <a:endParaRPr lang="en-US" sz="6000" dirty="0">
              <a:solidFill>
                <a:srgbClr val="FF0000"/>
              </a:solidFill>
            </a:endParaRPr>
          </a:p>
        </p:txBody>
      </p:sp>
    </p:spTree>
    <p:extLst>
      <p:ext uri="{BB962C8B-B14F-4D97-AF65-F5344CB8AC3E}">
        <p14:creationId xmlns:p14="http://schemas.microsoft.com/office/powerpoint/2010/main" xmlns="" val="3267086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2400" b="1" dirty="0" smtClean="0">
                <a:solidFill>
                  <a:srgbClr val="FF0000"/>
                </a:solidFill>
              </a:rPr>
              <a:t>SIMILARITIES   AND  </a:t>
            </a:r>
            <a:r>
              <a:rPr lang="en-US" sz="2400" b="1" dirty="0" smtClean="0">
                <a:solidFill>
                  <a:srgbClr val="FF0000"/>
                </a:solidFill>
              </a:rPr>
              <a:t>DIFFERENCES  </a:t>
            </a:r>
            <a:r>
              <a:rPr lang="en-US" sz="2400" b="1" dirty="0" smtClean="0">
                <a:solidFill>
                  <a:srgbClr val="FF0000"/>
                </a:solidFill>
              </a:rPr>
              <a:t>BETWEEN TRADITIONAL  AND AFRICAN  VIEW  OF  EVIL  AND BIBLICAL CONCEPT OF SIN</a:t>
            </a:r>
            <a:endParaRPr lang="en-US" sz="2400" b="1" dirty="0">
              <a:solidFill>
                <a:srgbClr val="FF0000"/>
              </a:solidFill>
            </a:endParaRPr>
          </a:p>
        </p:txBody>
      </p:sp>
      <p:sp>
        <p:nvSpPr>
          <p:cNvPr id="3" name="Content Placeholder 2"/>
          <p:cNvSpPr>
            <a:spLocks noGrp="1"/>
          </p:cNvSpPr>
          <p:nvPr>
            <p:ph idx="1"/>
          </p:nvPr>
        </p:nvSpPr>
        <p:spPr>
          <a:xfrm>
            <a:off x="457200" y="1676400"/>
            <a:ext cx="8229600" cy="4525963"/>
          </a:xfrm>
        </p:spPr>
        <p:txBody>
          <a:bodyPr>
            <a:normAutofit/>
          </a:bodyPr>
          <a:lstStyle/>
          <a:p>
            <a:pPr marL="0" indent="0">
              <a:buNone/>
            </a:pPr>
            <a:r>
              <a:rPr lang="en-US" sz="3600" b="1" u="sng" dirty="0" smtClean="0">
                <a:solidFill>
                  <a:srgbClr val="7030A0"/>
                </a:solidFill>
                <a:latin typeface="Andalus" pitchFamily="18" charset="-78"/>
                <a:cs typeface="Andalus" pitchFamily="18" charset="-78"/>
              </a:rPr>
              <a:t>SIMILARITIES</a:t>
            </a:r>
          </a:p>
          <a:p>
            <a:pPr>
              <a:buFont typeface="+mj-lt"/>
              <a:buAutoNum type="alphaLcParenR"/>
            </a:pPr>
            <a:r>
              <a:rPr lang="en-US" sz="2000" dirty="0" smtClean="0">
                <a:latin typeface="Andalus" pitchFamily="18" charset="-78"/>
                <a:cs typeface="Andalus" pitchFamily="18" charset="-78"/>
              </a:rPr>
              <a:t>In  </a:t>
            </a:r>
            <a:r>
              <a:rPr lang="en-US" sz="2000" dirty="0" smtClean="0">
                <a:latin typeface="Andalus" pitchFamily="18" charset="-78"/>
                <a:cs typeface="Andalus" pitchFamily="18" charset="-78"/>
              </a:rPr>
              <a:t>both  God  is the  guardian  of  morality ,law and  order.</a:t>
            </a:r>
          </a:p>
          <a:p>
            <a:pPr>
              <a:buFont typeface="+mj-lt"/>
              <a:buAutoNum type="alphaLcParenR"/>
            </a:pPr>
            <a:r>
              <a:rPr lang="en-US" sz="2000" dirty="0" smtClean="0">
                <a:latin typeface="Andalus" pitchFamily="18" charset="-78"/>
                <a:cs typeface="Andalus" pitchFamily="18" charset="-78"/>
              </a:rPr>
              <a:t>Sin </a:t>
            </a:r>
            <a:r>
              <a:rPr lang="en-US" sz="2000" dirty="0" smtClean="0">
                <a:latin typeface="Andalus" pitchFamily="18" charset="-78"/>
                <a:cs typeface="Andalus" pitchFamily="18" charset="-78"/>
              </a:rPr>
              <a:t>and  evil results in  human  beings  being  separated  from  God.</a:t>
            </a:r>
          </a:p>
          <a:p>
            <a:pPr>
              <a:buFont typeface="+mj-lt"/>
              <a:buAutoNum type="alphaLcParenR"/>
            </a:pPr>
            <a:r>
              <a:rPr lang="en-US" sz="2000" dirty="0" smtClean="0">
                <a:latin typeface="Andalus" pitchFamily="18" charset="-78"/>
                <a:cs typeface="Andalus" pitchFamily="18" charset="-78"/>
              </a:rPr>
              <a:t>Evil  </a:t>
            </a:r>
            <a:r>
              <a:rPr lang="en-US" sz="2000" dirty="0" smtClean="0">
                <a:latin typeface="Andalus" pitchFamily="18" charset="-78"/>
                <a:cs typeface="Andalus" pitchFamily="18" charset="-78"/>
              </a:rPr>
              <a:t>may  result  from  failing  in a social  or  spiritual obligation.</a:t>
            </a:r>
          </a:p>
          <a:p>
            <a:pPr>
              <a:buFont typeface="+mj-lt"/>
              <a:buAutoNum type="alphaLcParenR"/>
            </a:pPr>
            <a:r>
              <a:rPr lang="en-US" sz="2000" dirty="0" smtClean="0">
                <a:latin typeface="Andalus" pitchFamily="18" charset="-78"/>
                <a:cs typeface="Andalus" pitchFamily="18" charset="-78"/>
              </a:rPr>
              <a:t>Both  </a:t>
            </a:r>
            <a:r>
              <a:rPr lang="en-US" sz="2000" dirty="0" smtClean="0">
                <a:latin typeface="Andalus" pitchFamily="18" charset="-78"/>
                <a:cs typeface="Andalus" pitchFamily="18" charset="-78"/>
              </a:rPr>
              <a:t>view  sin as  arising from  human  beings  disobedience , greed and  selfishness.</a:t>
            </a:r>
          </a:p>
          <a:p>
            <a:pPr>
              <a:buFont typeface="+mj-lt"/>
              <a:buAutoNum type="alphaLcParenR"/>
            </a:pPr>
            <a:r>
              <a:rPr lang="en-US" sz="2000" dirty="0" smtClean="0">
                <a:latin typeface="Andalus" pitchFamily="18" charset="-78"/>
                <a:cs typeface="Andalus" pitchFamily="18" charset="-78"/>
              </a:rPr>
              <a:t>Both  </a:t>
            </a:r>
            <a:r>
              <a:rPr lang="en-US" sz="2000" dirty="0" smtClean="0">
                <a:latin typeface="Andalus" pitchFamily="18" charset="-78"/>
                <a:cs typeface="Andalus" pitchFamily="18" charset="-78"/>
              </a:rPr>
              <a:t>view  evil and  misfortune as  rising out of a curse  by  leaders because  of  committing  some  offence.</a:t>
            </a:r>
          </a:p>
          <a:p>
            <a:pPr>
              <a:buFont typeface="+mj-lt"/>
              <a:buAutoNum type="alphaLcParenR"/>
            </a:pPr>
            <a:r>
              <a:rPr lang="en-US" sz="2000" dirty="0" smtClean="0">
                <a:latin typeface="Andalus" pitchFamily="18" charset="-78"/>
                <a:cs typeface="Andalus" pitchFamily="18" charset="-78"/>
              </a:rPr>
              <a:t>Both  </a:t>
            </a:r>
            <a:r>
              <a:rPr lang="en-US" sz="2000" dirty="0" smtClean="0">
                <a:latin typeface="Andalus" pitchFamily="18" charset="-78"/>
                <a:cs typeface="Andalus" pitchFamily="18" charset="-78"/>
              </a:rPr>
              <a:t>agree that  the  result  of  evil  is  death ,suffering  and hardship .</a:t>
            </a:r>
          </a:p>
          <a:p>
            <a:pPr>
              <a:buFont typeface="+mj-lt"/>
              <a:buAutoNum type="alphaLcParenR"/>
            </a:pPr>
            <a:r>
              <a:rPr lang="en-US" sz="2000" dirty="0" smtClean="0">
                <a:latin typeface="Andalus" pitchFamily="18" charset="-78"/>
                <a:cs typeface="Andalus" pitchFamily="18" charset="-78"/>
              </a:rPr>
              <a:t>God </a:t>
            </a:r>
            <a:r>
              <a:rPr lang="en-US" sz="2000" dirty="0" smtClean="0">
                <a:latin typeface="Andalus" pitchFamily="18" charset="-78"/>
                <a:cs typeface="Andalus" pitchFamily="18" charset="-78"/>
              </a:rPr>
              <a:t>is the  supreme being  and is good .</a:t>
            </a:r>
          </a:p>
          <a:p>
            <a:pPr marL="0" indent="0">
              <a:buNone/>
            </a:pPr>
            <a:endParaRPr lang="en-US" sz="18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xmlns="" val="2591085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14400"/>
          </a:xfrm>
        </p:spPr>
        <p:txBody>
          <a:bodyPr>
            <a:noAutofit/>
          </a:bodyPr>
          <a:lstStyle/>
          <a:p>
            <a:r>
              <a:rPr lang="en-US" sz="2400" b="1" dirty="0" smtClean="0">
                <a:solidFill>
                  <a:srgbClr val="FF0000"/>
                </a:solidFill>
                <a:latin typeface="Andalus" pitchFamily="18" charset="-78"/>
                <a:cs typeface="Andalus" pitchFamily="18" charset="-78"/>
              </a:rPr>
              <a:t>SIMILARITIES  AND  DIFFERENCES  BETWEEN TRADITIONAL AFRICAN VIEW  OF EVIL AND BIBLICAL CONCEPT OF SIN</a:t>
            </a:r>
            <a:endParaRPr lang="en-US" sz="2400" b="1"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676400"/>
            <a:ext cx="8229600" cy="4525963"/>
          </a:xfrm>
        </p:spPr>
        <p:txBody>
          <a:bodyPr>
            <a:normAutofit fontScale="55000" lnSpcReduction="20000"/>
          </a:bodyPr>
          <a:lstStyle/>
          <a:p>
            <a:pPr marL="0" indent="0">
              <a:buNone/>
            </a:pPr>
            <a:r>
              <a:rPr lang="en-US" sz="5100" b="1" u="sng" dirty="0" smtClean="0">
                <a:solidFill>
                  <a:srgbClr val="7030A0"/>
                </a:solidFill>
              </a:rPr>
              <a:t>DIFFERENCES.</a:t>
            </a:r>
          </a:p>
          <a:p>
            <a:pPr marL="514350" indent="-514350">
              <a:buFont typeface="+mj-lt"/>
              <a:buAutoNum type="alphaLcPeriod"/>
            </a:pPr>
            <a:r>
              <a:rPr lang="en-US" sz="3600" dirty="0" smtClean="0">
                <a:latin typeface="Andalus" pitchFamily="18" charset="-78"/>
                <a:cs typeface="Andalus" pitchFamily="18" charset="-78"/>
              </a:rPr>
              <a:t>African </a:t>
            </a:r>
            <a:r>
              <a:rPr lang="en-US" sz="3600" dirty="0" smtClean="0">
                <a:latin typeface="Andalus" pitchFamily="18" charset="-78"/>
                <a:cs typeface="Andalus" pitchFamily="18" charset="-78"/>
              </a:rPr>
              <a:t>traditional  understanding  of  evil  emphasizes the  act  of  evil  and  its consequences ,in the  bible  human  beings are  sinners  by  nature  because  they  are  tainted by sin  of Adam.</a:t>
            </a:r>
          </a:p>
          <a:p>
            <a:pPr marL="514350" indent="-514350">
              <a:buFont typeface="+mj-lt"/>
              <a:buAutoNum type="alphaLcPeriod"/>
            </a:pPr>
            <a:r>
              <a:rPr lang="en-US" sz="3600" dirty="0" smtClean="0">
                <a:latin typeface="Andalus" pitchFamily="18" charset="-78"/>
                <a:cs typeface="Andalus" pitchFamily="18" charset="-78"/>
              </a:rPr>
              <a:t>Although  </a:t>
            </a:r>
            <a:r>
              <a:rPr lang="en-US" sz="3600" dirty="0" smtClean="0">
                <a:latin typeface="Andalus" pitchFamily="18" charset="-78"/>
                <a:cs typeface="Andalus" pitchFamily="18" charset="-78"/>
              </a:rPr>
              <a:t>bible  recognizes  other  forces that  may  lead to sin emphasis  is in the  moral  choice people make . African traditional  understanding   attributes  evil  to  external  forces  like  evil  spirits, or  breaking  of  taboos.</a:t>
            </a:r>
          </a:p>
          <a:p>
            <a:pPr marL="514350" indent="-514350">
              <a:buFont typeface="+mj-lt"/>
              <a:buAutoNum type="alphaLcPeriod"/>
            </a:pPr>
            <a:r>
              <a:rPr lang="en-US" sz="3600" dirty="0" smtClean="0">
                <a:latin typeface="Andalus" pitchFamily="18" charset="-78"/>
                <a:cs typeface="Andalus" pitchFamily="18" charset="-78"/>
              </a:rPr>
              <a:t>Biblical  </a:t>
            </a:r>
            <a:r>
              <a:rPr lang="en-US" sz="3600" dirty="0" smtClean="0">
                <a:latin typeface="Andalus" pitchFamily="18" charset="-78"/>
                <a:cs typeface="Andalus" pitchFamily="18" charset="-78"/>
              </a:rPr>
              <a:t>account  emphasizes  the  personal  nature  of  sin ,African  concept emphasizes  more on the  social  nature  and  consequences  of  sin.</a:t>
            </a:r>
          </a:p>
          <a:p>
            <a:pPr marL="514350" indent="-514350">
              <a:buFont typeface="+mj-lt"/>
              <a:buAutoNum type="alphaLcPeriod"/>
            </a:pPr>
            <a:r>
              <a:rPr lang="en-US" sz="3600" dirty="0" smtClean="0">
                <a:latin typeface="Andalus" pitchFamily="18" charset="-78"/>
                <a:cs typeface="Andalus" pitchFamily="18" charset="-78"/>
              </a:rPr>
              <a:t>Biblical  </a:t>
            </a:r>
            <a:r>
              <a:rPr lang="en-US" sz="3600" dirty="0" smtClean="0">
                <a:latin typeface="Andalus" pitchFamily="18" charset="-78"/>
                <a:cs typeface="Andalus" pitchFamily="18" charset="-78"/>
              </a:rPr>
              <a:t>view  of  sin does  not  leave human  beings  doomed to suffer  forever ,African  understanding  of  evil  does not  offer a final solution to  the problem of  evil.</a:t>
            </a:r>
          </a:p>
          <a:p>
            <a:pPr marL="0" indent="0">
              <a:buNone/>
            </a:pPr>
            <a:r>
              <a:rPr lang="en-US" sz="1800" dirty="0"/>
              <a:t> </a:t>
            </a:r>
            <a:r>
              <a:rPr lang="en-US" sz="1800" dirty="0" smtClean="0"/>
              <a:t>                                                                                                                                                         </a:t>
            </a:r>
          </a:p>
          <a:p>
            <a:pPr marL="0" indent="0">
              <a:buNone/>
            </a:pPr>
            <a:r>
              <a:rPr lang="en-US" sz="1800" dirty="0"/>
              <a:t> </a:t>
            </a:r>
            <a:r>
              <a:rPr lang="en-US" sz="1800" dirty="0" smtClean="0"/>
              <a:t>                                                       </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xmlns="" val="2044431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Andalus" pitchFamily="18" charset="-78"/>
                <a:cs typeface="Andalus" pitchFamily="18" charset="-78"/>
              </a:rPr>
              <a:t>The biblical stories of creation</a:t>
            </a:r>
            <a:endParaRPr lang="en-US" sz="3600" b="1"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381000" y="1600201"/>
            <a:ext cx="8458200" cy="4495799"/>
          </a:xfrm>
        </p:spPr>
        <p:txBody>
          <a:bodyPr>
            <a:normAutofit/>
          </a:bodyPr>
          <a:lstStyle/>
          <a:p>
            <a:r>
              <a:rPr lang="en-US" sz="2800" dirty="0" smtClean="0">
                <a:latin typeface="Andalus" pitchFamily="18" charset="-78"/>
                <a:cs typeface="Andalus" pitchFamily="18" charset="-78"/>
              </a:rPr>
              <a:t>The bible  contains two accounts  of creation at the  beginning of the book of Genesis</a:t>
            </a:r>
          </a:p>
          <a:p>
            <a:r>
              <a:rPr lang="en-US" sz="2800" dirty="0" smtClean="0">
                <a:latin typeface="Andalus" pitchFamily="18" charset="-78"/>
                <a:cs typeface="Andalus" pitchFamily="18" charset="-78"/>
              </a:rPr>
              <a:t>First  account  is found in Genesis 1:12-2:4  and the second  account is found in Genesis 2:4-25.</a:t>
            </a:r>
          </a:p>
          <a:p>
            <a:r>
              <a:rPr lang="en-US" sz="2800" dirty="0" smtClean="0">
                <a:latin typeface="Andalus" pitchFamily="18" charset="-78"/>
                <a:cs typeface="Andalus" pitchFamily="18" charset="-78"/>
              </a:rPr>
              <a:t>First account  gives record  of what was created on specific days .</a:t>
            </a:r>
          </a:p>
          <a:p>
            <a:r>
              <a:rPr lang="en-US" sz="2800" dirty="0" smtClean="0">
                <a:latin typeface="Andalus" pitchFamily="18" charset="-78"/>
                <a:cs typeface="Andalus" pitchFamily="18" charset="-78"/>
              </a:rPr>
              <a:t>Eight works of  creation distributed within six days as follows:</a:t>
            </a:r>
          </a:p>
          <a:p>
            <a:endParaRPr lang="en-US" sz="1200" dirty="0" smtClean="0"/>
          </a:p>
        </p:txBody>
      </p:sp>
      <p:sp>
        <p:nvSpPr>
          <p:cNvPr id="6" name="Footer Placeholder 5"/>
          <p:cNvSpPr>
            <a:spLocks noGrp="1"/>
          </p:cNvSpPr>
          <p:nvPr>
            <p:ph type="ftr" sz="quarter" idx="11"/>
          </p:nvPr>
        </p:nvSpPr>
        <p:spPr/>
        <p:txBody>
          <a:bodyPr/>
          <a:lstStyle/>
          <a:p>
            <a:r>
              <a:rPr lang="en-US" smtClean="0"/>
              <a:t>POWERED BY: WWW.MANYAMFRANCHISE.COM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0000"/>
                </a:solidFill>
              </a:rPr>
              <a:t>TOPICAL  QUESTIONS</a:t>
            </a:r>
            <a:endParaRPr lang="en-US" dirty="0">
              <a:solidFill>
                <a:srgbClr val="FF0000"/>
              </a:solidFill>
            </a:endParaRPr>
          </a:p>
        </p:txBody>
      </p:sp>
      <p:sp>
        <p:nvSpPr>
          <p:cNvPr id="3" name="Content Placeholder 2"/>
          <p:cNvSpPr>
            <a:spLocks noGrp="1"/>
          </p:cNvSpPr>
          <p:nvPr>
            <p:ph idx="1"/>
          </p:nvPr>
        </p:nvSpPr>
        <p:spPr>
          <a:xfrm>
            <a:off x="381000" y="1752601"/>
            <a:ext cx="8229600" cy="4419600"/>
          </a:xfrm>
        </p:spPr>
        <p:txBody>
          <a:bodyPr>
            <a:normAutofit fontScale="85000" lnSpcReduction="20000"/>
          </a:bodyPr>
          <a:lstStyle/>
          <a:p>
            <a:pPr>
              <a:lnSpc>
                <a:spcPct val="120000"/>
              </a:lnSpc>
              <a:buFont typeface="+mj-lt"/>
              <a:buAutoNum type="arabicParenR"/>
            </a:pPr>
            <a:r>
              <a:rPr lang="en-US" sz="2500" dirty="0" smtClean="0">
                <a:latin typeface="Andalus" pitchFamily="18" charset="-78"/>
                <a:cs typeface="Andalus" pitchFamily="18" charset="-78"/>
              </a:rPr>
              <a:t>Outline  </a:t>
            </a:r>
            <a:r>
              <a:rPr lang="en-US" sz="2500" dirty="0" smtClean="0">
                <a:latin typeface="Andalus" pitchFamily="18" charset="-78"/>
                <a:cs typeface="Andalus" pitchFamily="18" charset="-78"/>
              </a:rPr>
              <a:t>the  similarities  between  the  two  accounts  of  creation ?</a:t>
            </a:r>
          </a:p>
          <a:p>
            <a:pPr>
              <a:lnSpc>
                <a:spcPct val="120000"/>
              </a:lnSpc>
              <a:buFont typeface="+mj-lt"/>
              <a:buAutoNum type="arabicParenR"/>
            </a:pPr>
            <a:r>
              <a:rPr lang="en-US" sz="2500" dirty="0" smtClean="0">
                <a:latin typeface="Andalus" pitchFamily="18" charset="-78"/>
                <a:cs typeface="Andalus" pitchFamily="18" charset="-78"/>
              </a:rPr>
              <a:t>What  </a:t>
            </a:r>
            <a:r>
              <a:rPr lang="en-US" sz="2500" dirty="0" smtClean="0">
                <a:latin typeface="Andalus" pitchFamily="18" charset="-78"/>
                <a:cs typeface="Andalus" pitchFamily="18" charset="-78"/>
              </a:rPr>
              <a:t>can  we  learn  from  the attributes  of God   with  reference  to  the  creation  stories ?</a:t>
            </a:r>
          </a:p>
          <a:p>
            <a:pPr>
              <a:lnSpc>
                <a:spcPct val="120000"/>
              </a:lnSpc>
              <a:buFont typeface="+mj-lt"/>
              <a:buAutoNum type="arabicParenR"/>
            </a:pPr>
            <a:r>
              <a:rPr lang="en-US" sz="2500" dirty="0" smtClean="0">
                <a:latin typeface="Andalus" pitchFamily="18" charset="-78"/>
                <a:cs typeface="Andalus" pitchFamily="18" charset="-78"/>
              </a:rPr>
              <a:t>State  </a:t>
            </a:r>
            <a:r>
              <a:rPr lang="en-US" sz="2500" dirty="0" smtClean="0">
                <a:latin typeface="Andalus" pitchFamily="18" charset="-78"/>
                <a:cs typeface="Andalus" pitchFamily="18" charset="-78"/>
              </a:rPr>
              <a:t>the  effects  of  sins  ?</a:t>
            </a:r>
          </a:p>
          <a:p>
            <a:pPr>
              <a:lnSpc>
                <a:spcPct val="120000"/>
              </a:lnSpc>
              <a:buFont typeface="+mj-lt"/>
              <a:buAutoNum type="arabicParenR"/>
            </a:pPr>
            <a:r>
              <a:rPr lang="en-US" sz="2500" dirty="0" smtClean="0">
                <a:latin typeface="Andalus" pitchFamily="18" charset="-78"/>
                <a:cs typeface="Andalus" pitchFamily="18" charset="-78"/>
              </a:rPr>
              <a:t>Name  </a:t>
            </a:r>
            <a:r>
              <a:rPr lang="en-US" sz="2500" dirty="0" smtClean="0">
                <a:latin typeface="Andalus" pitchFamily="18" charset="-78"/>
                <a:cs typeface="Andalus" pitchFamily="18" charset="-78"/>
              </a:rPr>
              <a:t>four  causes   of  evil  in  Kenya   today ?</a:t>
            </a:r>
          </a:p>
          <a:p>
            <a:pPr>
              <a:lnSpc>
                <a:spcPct val="120000"/>
              </a:lnSpc>
              <a:buFont typeface="+mj-lt"/>
              <a:buAutoNum type="arabicParenR"/>
            </a:pPr>
            <a:r>
              <a:rPr lang="en-US" sz="2500" dirty="0" smtClean="0">
                <a:latin typeface="Andalus" pitchFamily="18" charset="-78"/>
                <a:cs typeface="Andalus" pitchFamily="18" charset="-78"/>
              </a:rPr>
              <a:t>Name  </a:t>
            </a:r>
            <a:r>
              <a:rPr lang="en-US" sz="2500" dirty="0" smtClean="0">
                <a:latin typeface="Andalus" pitchFamily="18" charset="-78"/>
                <a:cs typeface="Andalus" pitchFamily="18" charset="-78"/>
              </a:rPr>
              <a:t>five  differences   between  Traditional  African  and  Biblical  concept  of  evil</a:t>
            </a:r>
          </a:p>
          <a:p>
            <a:pPr>
              <a:lnSpc>
                <a:spcPct val="120000"/>
              </a:lnSpc>
              <a:buFont typeface="+mj-lt"/>
              <a:buAutoNum type="arabicParenR"/>
            </a:pPr>
            <a:r>
              <a:rPr lang="en-US" sz="2500" dirty="0" smtClean="0">
                <a:latin typeface="Andalus" pitchFamily="18" charset="-78"/>
                <a:cs typeface="Andalus" pitchFamily="18" charset="-78"/>
              </a:rPr>
              <a:t>Describe  </a:t>
            </a:r>
            <a:r>
              <a:rPr lang="en-US" sz="2500" dirty="0" smtClean="0">
                <a:latin typeface="Andalus" pitchFamily="18" charset="-78"/>
                <a:cs typeface="Andalus" pitchFamily="18" charset="-78"/>
              </a:rPr>
              <a:t>the  African  understanding  of  God  ?</a:t>
            </a:r>
          </a:p>
          <a:p>
            <a:pPr>
              <a:lnSpc>
                <a:spcPct val="120000"/>
              </a:lnSpc>
              <a:buFont typeface="+mj-lt"/>
              <a:buAutoNum type="arabicParenR"/>
            </a:pPr>
            <a:r>
              <a:rPr lang="en-US" sz="2500" dirty="0" smtClean="0">
                <a:latin typeface="Andalus" pitchFamily="18" charset="-78"/>
                <a:cs typeface="Andalus" pitchFamily="18" charset="-78"/>
              </a:rPr>
              <a:t>State  six  consequences  of  evil  according  to  African  concept  ?</a:t>
            </a:r>
          </a:p>
          <a:p>
            <a:pPr>
              <a:lnSpc>
                <a:spcPct val="120000"/>
              </a:lnSpc>
              <a:buFont typeface="+mj-lt"/>
              <a:buAutoNum type="arabicParenR"/>
            </a:pPr>
            <a:r>
              <a:rPr lang="en-US" sz="2500" dirty="0" smtClean="0">
                <a:latin typeface="Andalus" pitchFamily="18" charset="-78"/>
                <a:cs typeface="Andalus" pitchFamily="18" charset="-78"/>
              </a:rPr>
              <a:t>What  are  the  causes  of   evil  in   African  traditional  societies  ?</a:t>
            </a:r>
          </a:p>
          <a:p>
            <a:pPr marL="0" indent="0">
              <a:buNone/>
            </a:pPr>
            <a:r>
              <a:rPr lang="en-US" sz="1800" dirty="0"/>
              <a:t> </a:t>
            </a:r>
            <a:r>
              <a:rPr lang="en-US" sz="1800" dirty="0" smtClean="0"/>
              <a:t>                                                                                                                                                         </a:t>
            </a:r>
          </a:p>
          <a:p>
            <a:pPr marL="0" indent="0">
              <a:buNone/>
            </a:pPr>
            <a:r>
              <a:rPr lang="en-US" sz="1800" dirty="0"/>
              <a:t> </a:t>
            </a:r>
            <a:r>
              <a:rPr lang="en-US" sz="1800" dirty="0" smtClean="0"/>
              <a:t>                                                       </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xmlns="" val="1415737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0000"/>
                </a:solidFill>
              </a:rPr>
              <a:t>ANSWERS</a:t>
            </a:r>
            <a:endParaRPr lang="en-US" dirty="0">
              <a:solidFill>
                <a:srgbClr val="FF0000"/>
              </a:solidFill>
            </a:endParaRPr>
          </a:p>
        </p:txBody>
      </p:sp>
      <p:sp>
        <p:nvSpPr>
          <p:cNvPr id="3" name="Content Placeholder 2"/>
          <p:cNvSpPr>
            <a:spLocks noGrp="1"/>
          </p:cNvSpPr>
          <p:nvPr>
            <p:ph idx="1"/>
          </p:nvPr>
        </p:nvSpPr>
        <p:spPr>
          <a:xfrm>
            <a:off x="381000" y="1752600"/>
            <a:ext cx="8229600" cy="4525963"/>
          </a:xfrm>
        </p:spPr>
        <p:txBody>
          <a:bodyPr>
            <a:normAutofit/>
          </a:bodyPr>
          <a:lstStyle/>
          <a:p>
            <a:pPr marL="0" indent="0">
              <a:buNone/>
            </a:pPr>
            <a:r>
              <a:rPr lang="en-US" sz="1800" dirty="0" smtClean="0"/>
              <a:t>1</a:t>
            </a:r>
            <a:r>
              <a:rPr lang="en-US" sz="1800" dirty="0" smtClean="0">
                <a:latin typeface="Andalus" pitchFamily="18" charset="-78"/>
                <a:cs typeface="Andalus" pitchFamily="18" charset="-78"/>
              </a:rPr>
              <a:t>) </a:t>
            </a:r>
            <a:r>
              <a:rPr lang="en-US" sz="1800" dirty="0" smtClean="0">
                <a:latin typeface="Andalus" pitchFamily="18" charset="-78"/>
                <a:cs typeface="Andalus" pitchFamily="18" charset="-78"/>
              </a:rPr>
              <a:t>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God  is  acknowledged  the  creator  .   </a:t>
            </a:r>
          </a:p>
          <a:p>
            <a:pPr marL="0" indent="0">
              <a:buNone/>
            </a:pPr>
            <a:r>
              <a:rPr lang="en-US" sz="2000" dirty="0">
                <a:latin typeface="Andalus" pitchFamily="18" charset="-78"/>
                <a:cs typeface="Andalus" pitchFamily="18" charset="-78"/>
              </a:rPr>
              <a:t>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Creation  includes  both  living  and  non-living  things.</a:t>
            </a:r>
          </a:p>
          <a:p>
            <a:pPr marL="0" indent="0">
              <a:buNone/>
            </a:pPr>
            <a:r>
              <a:rPr lang="en-US" sz="2000" dirty="0">
                <a:latin typeface="Andalus" pitchFamily="18" charset="-78"/>
                <a:cs typeface="Andalus" pitchFamily="18" charset="-78"/>
              </a:rPr>
              <a:t>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Human  beings  are  presented  as   special  creatures   with  </a:t>
            </a:r>
            <a:r>
              <a:rPr lang="en-US" sz="2000" dirty="0" smtClean="0">
                <a:latin typeface="Andalus" pitchFamily="18" charset="-78"/>
                <a:cs typeface="Andalus" pitchFamily="18" charset="-78"/>
              </a:rPr>
              <a:t>			responsibilities  </a:t>
            </a:r>
            <a:r>
              <a:rPr lang="en-US" sz="2000" dirty="0" smtClean="0">
                <a:latin typeface="Andalus" pitchFamily="18" charset="-78"/>
                <a:cs typeface="Andalus" pitchFamily="18" charset="-78"/>
              </a:rPr>
              <a:t>and  </a:t>
            </a:r>
            <a:r>
              <a:rPr lang="en-US" sz="2000" dirty="0" smtClean="0">
                <a:latin typeface="Andalus" pitchFamily="18" charset="-78"/>
                <a:cs typeface="Andalus" pitchFamily="18" charset="-78"/>
              </a:rPr>
              <a:t>privileges.</a:t>
            </a:r>
            <a:endParaRPr lang="en-US" sz="2000" dirty="0" smtClean="0">
              <a:latin typeface="Andalus" pitchFamily="18" charset="-78"/>
              <a:cs typeface="Andalus" pitchFamily="18" charset="-78"/>
            </a:endParaRP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Human   beings   share  in  the  life  of  God</a:t>
            </a:r>
            <a:r>
              <a:rPr lang="en-US" sz="2000" dirty="0" smtClean="0">
                <a:latin typeface="Andalus" pitchFamily="18" charset="-78"/>
                <a:cs typeface="Andalus" pitchFamily="18" charset="-78"/>
              </a:rPr>
              <a:t>.</a:t>
            </a:r>
            <a:endParaRPr lang="en-US" sz="2000" dirty="0" smtClean="0">
              <a:latin typeface="Andalus" pitchFamily="18" charset="-78"/>
              <a:cs typeface="Andalus" pitchFamily="18" charset="-78"/>
            </a:endParaRPr>
          </a:p>
          <a:p>
            <a:pPr>
              <a:buAutoNum type="arabicParenR" startAt="2"/>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God  is  immortal.</a:t>
            </a:r>
          </a:p>
          <a:p>
            <a:pPr marL="0" indent="0">
              <a:buNone/>
            </a:pPr>
            <a:r>
              <a:rPr lang="en-US" sz="2000" dirty="0">
                <a:latin typeface="Andalus" pitchFamily="18" charset="-78"/>
                <a:cs typeface="Andalus" pitchFamily="18" charset="-78"/>
              </a:rPr>
              <a:t>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a:t>
            </a:r>
            <a:r>
              <a:rPr lang="en-US" sz="2000" dirty="0" smtClean="0">
                <a:latin typeface="Andalus" pitchFamily="18" charset="-78"/>
                <a:cs typeface="Andalus" pitchFamily="18" charset="-78"/>
              </a:rPr>
              <a:t>He  is  a moral  God .</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a:t>
            </a:r>
            <a:r>
              <a:rPr lang="en-US" sz="2000" dirty="0" smtClean="0">
                <a:latin typeface="Andalus" pitchFamily="18" charset="-78"/>
                <a:cs typeface="Andalus" pitchFamily="18" charset="-78"/>
              </a:rPr>
              <a:t>He  is  self   existent</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He  is  all  knowing .</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He  is  the  sole  creator.</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He is  a  God  of  order .                                            </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xmlns="" val="3015163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0000"/>
                </a:solidFill>
              </a:rPr>
              <a:t>ANSWERS</a:t>
            </a:r>
            <a:endParaRPr lang="en-US" dirty="0">
              <a:solidFill>
                <a:srgbClr val="FF0000"/>
              </a:solidFill>
            </a:endParaRPr>
          </a:p>
        </p:txBody>
      </p:sp>
      <p:sp>
        <p:nvSpPr>
          <p:cNvPr id="3" name="Content Placeholder 2"/>
          <p:cNvSpPr>
            <a:spLocks noGrp="1"/>
          </p:cNvSpPr>
          <p:nvPr>
            <p:ph idx="1"/>
          </p:nvPr>
        </p:nvSpPr>
        <p:spPr>
          <a:xfrm>
            <a:off x="381000" y="1295400"/>
            <a:ext cx="8229600" cy="4983163"/>
          </a:xfrm>
        </p:spPr>
        <p:txBody>
          <a:bodyPr>
            <a:normAutofit/>
          </a:bodyPr>
          <a:lstStyle/>
          <a:p>
            <a:pPr marL="0" indent="0">
              <a:buNone/>
            </a:pPr>
            <a:r>
              <a:rPr lang="en-US" sz="2000" dirty="0" smtClean="0">
                <a:latin typeface="Andalus" pitchFamily="18" charset="-78"/>
                <a:cs typeface="Andalus" pitchFamily="18" charset="-78"/>
              </a:rPr>
              <a:t>  3)  </a:t>
            </a: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Serpent  was  cursed.</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Earth  was  cursed </a:t>
            </a:r>
          </a:p>
          <a:p>
            <a:pPr marL="0" indent="0">
              <a:buNone/>
            </a:pPr>
            <a:r>
              <a:rPr lang="en-US" sz="2000" dirty="0" smtClean="0">
                <a:latin typeface="Andalus" pitchFamily="18" charset="-78"/>
                <a:cs typeface="Andalus" pitchFamily="18" charset="-78"/>
              </a:rPr>
              <a:t>		-Enmity  </a:t>
            </a:r>
            <a:r>
              <a:rPr lang="en-US" sz="2000" dirty="0" smtClean="0">
                <a:latin typeface="Andalus" pitchFamily="18" charset="-78"/>
                <a:cs typeface="Andalus" pitchFamily="18" charset="-78"/>
              </a:rPr>
              <a:t>between  man  and  wild  animals </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Pain  during  delivery  (women)</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Life   span  </a:t>
            </a:r>
            <a:r>
              <a:rPr lang="en-US" sz="2000" dirty="0" smtClean="0">
                <a:latin typeface="Andalus" pitchFamily="18" charset="-78"/>
                <a:cs typeface="Andalus" pitchFamily="18" charset="-78"/>
              </a:rPr>
              <a:t>was shortened    </a:t>
            </a:r>
            <a:endParaRPr lang="en-US" sz="2000" dirty="0" smtClean="0">
              <a:latin typeface="Andalus" pitchFamily="18" charset="-78"/>
              <a:cs typeface="Andalus" pitchFamily="18" charset="-78"/>
            </a:endParaRP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Man  will  struggle  and  toil  to  get  whatever  he   </a:t>
            </a:r>
            <a:r>
              <a:rPr lang="en-US" sz="2000" dirty="0" smtClean="0">
                <a:latin typeface="Andalus" pitchFamily="18" charset="-78"/>
                <a:cs typeface="Andalus" pitchFamily="18" charset="-78"/>
              </a:rPr>
              <a:t>				requires </a:t>
            </a:r>
            <a:endParaRPr lang="en-US" sz="2000" dirty="0" smtClean="0">
              <a:latin typeface="Andalus" pitchFamily="18" charset="-78"/>
              <a:cs typeface="Andalus" pitchFamily="18" charset="-78"/>
            </a:endParaRP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Man   and  woman  were  cleared  from  the   garden</a:t>
            </a:r>
          </a:p>
          <a:p>
            <a:pPr marL="0" indent="0">
              <a:buNone/>
            </a:pPr>
            <a:r>
              <a:rPr lang="en-US" sz="2000" dirty="0" smtClean="0">
                <a:latin typeface="Andalus" pitchFamily="18" charset="-78"/>
                <a:cs typeface="Andalus" pitchFamily="18" charset="-78"/>
              </a:rPr>
              <a:t>4.) </a:t>
            </a:r>
            <a:r>
              <a:rPr lang="en-US" sz="2000" dirty="0" smtClean="0">
                <a:latin typeface="Andalus" pitchFamily="18" charset="-78"/>
                <a:cs typeface="Andalus" pitchFamily="18" charset="-78"/>
              </a:rPr>
              <a:t>	Evil  </a:t>
            </a:r>
            <a:r>
              <a:rPr lang="en-US" sz="2000" dirty="0" smtClean="0">
                <a:latin typeface="Andalus" pitchFamily="18" charset="-78"/>
                <a:cs typeface="Andalus" pitchFamily="18" charset="-78"/>
              </a:rPr>
              <a:t>spirits </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Corruption </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Drug  abuse </a:t>
            </a:r>
          </a:p>
          <a:p>
            <a:pPr marL="0" indent="0">
              <a:buNone/>
            </a:pPr>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Poverty     </a:t>
            </a:r>
          </a:p>
          <a:p>
            <a:pPr marL="0" indent="0">
              <a:buNone/>
            </a:pPr>
            <a:r>
              <a:rPr lang="en-US" sz="2000" dirty="0" smtClean="0">
                <a:latin typeface="Andalus" pitchFamily="18" charset="-78"/>
                <a:cs typeface="Andalus" pitchFamily="18" charset="-78"/>
              </a:rPr>
              <a:t>		- </a:t>
            </a:r>
            <a:r>
              <a:rPr lang="en-US" sz="2000" dirty="0" smtClean="0">
                <a:latin typeface="Andalus" pitchFamily="18" charset="-78"/>
                <a:cs typeface="Andalus" pitchFamily="18" charset="-78"/>
              </a:rPr>
              <a:t>Lack  of  guidance  and  counseling                                </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xmlns="" val="2568447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0000"/>
                </a:solidFill>
              </a:rPr>
              <a:t>ANSWERS</a:t>
            </a:r>
            <a:endParaRPr lang="en-US" dirty="0">
              <a:solidFill>
                <a:srgbClr val="FF0000"/>
              </a:solidFill>
            </a:endParaRPr>
          </a:p>
        </p:txBody>
      </p:sp>
      <p:sp>
        <p:nvSpPr>
          <p:cNvPr id="3" name="Content Placeholder 2"/>
          <p:cNvSpPr>
            <a:spLocks noGrp="1"/>
          </p:cNvSpPr>
          <p:nvPr>
            <p:ph idx="1"/>
          </p:nvPr>
        </p:nvSpPr>
        <p:spPr>
          <a:xfrm>
            <a:off x="381000" y="1295400"/>
            <a:ext cx="8229600" cy="4983163"/>
          </a:xfrm>
        </p:spPr>
        <p:txBody>
          <a:bodyPr>
            <a:normAutofit fontScale="77500" lnSpcReduction="20000"/>
          </a:bodyPr>
          <a:lstStyle/>
          <a:p>
            <a:pPr marL="0" indent="0">
              <a:buNone/>
            </a:pPr>
            <a:r>
              <a:rPr lang="en-US" sz="2600" dirty="0" smtClean="0">
                <a:latin typeface="Andalus" pitchFamily="18" charset="-78"/>
                <a:cs typeface="Andalus" pitchFamily="18" charset="-78"/>
              </a:rPr>
              <a:t>6</a:t>
            </a:r>
            <a:r>
              <a:rPr lang="en-US" sz="2600" dirty="0" smtClean="0">
                <a:latin typeface="Andalus" pitchFamily="18" charset="-78"/>
                <a:cs typeface="Andalus" pitchFamily="18" charset="-78"/>
              </a:rPr>
              <a:t>)	God  </a:t>
            </a:r>
            <a:r>
              <a:rPr lang="en-US" sz="2600" dirty="0" smtClean="0">
                <a:latin typeface="Andalus" pitchFamily="18" charset="-78"/>
                <a:cs typeface="Andalus" pitchFamily="18" charset="-78"/>
              </a:rPr>
              <a:t>is  the   provider .</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He is  the  creator  </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He  is  merciful</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He  is  holy  and  pure .</a:t>
            </a:r>
          </a:p>
          <a:p>
            <a:pPr marL="0" indent="0">
              <a:buNone/>
            </a:pPr>
            <a:r>
              <a:rPr lang="en-US" sz="2600" dirty="0" smtClean="0">
                <a:latin typeface="Andalus" pitchFamily="18" charset="-78"/>
                <a:cs typeface="Andalus" pitchFamily="18" charset="-78"/>
              </a:rPr>
              <a:t>7) </a:t>
            </a:r>
            <a:r>
              <a:rPr lang="en-US" sz="2600" dirty="0" smtClean="0">
                <a:latin typeface="Andalus" pitchFamily="18" charset="-78"/>
                <a:cs typeface="Andalus" pitchFamily="18" charset="-78"/>
              </a:rPr>
              <a:t>	Evil  </a:t>
            </a:r>
            <a:r>
              <a:rPr lang="en-US" sz="2600" dirty="0" smtClean="0">
                <a:latin typeface="Andalus" pitchFamily="18" charset="-78"/>
                <a:cs typeface="Andalus" pitchFamily="18" charset="-78"/>
              </a:rPr>
              <a:t>leads  to : Curses </a:t>
            </a:r>
          </a:p>
          <a:p>
            <a:pPr marL="0" indent="0">
              <a:buNone/>
            </a:pPr>
            <a:r>
              <a:rPr lang="en-US" sz="2600" dirty="0">
                <a:latin typeface="Andalus" pitchFamily="18" charset="-78"/>
                <a:cs typeface="Andalus" pitchFamily="18" charset="-78"/>
              </a:rPr>
              <a:t> </a:t>
            </a: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Natural  disaster</a:t>
            </a:r>
          </a:p>
          <a:p>
            <a:pPr marL="0" indent="0">
              <a:buNone/>
            </a:pPr>
            <a:r>
              <a:rPr lang="en-US" sz="2600" dirty="0">
                <a:latin typeface="Andalus" pitchFamily="18" charset="-78"/>
                <a:cs typeface="Andalus" pitchFamily="18" charset="-78"/>
              </a:rPr>
              <a:t> </a:t>
            </a: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a:t>
            </a:r>
            <a:r>
              <a:rPr lang="en-US" sz="2600" dirty="0" smtClean="0">
                <a:latin typeface="Andalus" pitchFamily="18" charset="-78"/>
                <a:cs typeface="Andalus" pitchFamily="18" charset="-78"/>
              </a:rPr>
              <a:t>Death</a:t>
            </a:r>
          </a:p>
          <a:p>
            <a:pPr marL="0" indent="0">
              <a:buNone/>
            </a:pPr>
            <a:r>
              <a:rPr lang="en-US" sz="2600" dirty="0">
                <a:latin typeface="Andalus" pitchFamily="18" charset="-78"/>
                <a:cs typeface="Andalus" pitchFamily="18" charset="-78"/>
              </a:rPr>
              <a:t> </a:t>
            </a: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a:t>
            </a:r>
            <a:r>
              <a:rPr lang="en-US" sz="2600" dirty="0" smtClean="0">
                <a:latin typeface="Andalus" pitchFamily="18" charset="-78"/>
                <a:cs typeface="Andalus" pitchFamily="18" charset="-78"/>
              </a:rPr>
              <a:t>Barrenness</a:t>
            </a:r>
          </a:p>
          <a:p>
            <a:pPr marL="0" indent="0">
              <a:buNone/>
            </a:pPr>
            <a:r>
              <a:rPr lang="en-US" sz="2600" dirty="0">
                <a:latin typeface="Andalus" pitchFamily="18" charset="-78"/>
                <a:cs typeface="Andalus" pitchFamily="18" charset="-78"/>
              </a:rPr>
              <a:t> </a:t>
            </a: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a:t>
            </a:r>
            <a:r>
              <a:rPr lang="en-US" sz="2600" dirty="0" smtClean="0">
                <a:latin typeface="Andalus" pitchFamily="18" charset="-78"/>
                <a:cs typeface="Andalus" pitchFamily="18" charset="-78"/>
              </a:rPr>
              <a:t>Insanity</a:t>
            </a:r>
          </a:p>
          <a:p>
            <a:pPr marL="0" indent="0">
              <a:buNone/>
            </a:pPr>
            <a:r>
              <a:rPr lang="en-US" sz="2600" dirty="0" smtClean="0">
                <a:latin typeface="Andalus" pitchFamily="18" charset="-78"/>
                <a:cs typeface="Andalus" pitchFamily="18" charset="-78"/>
              </a:rPr>
              <a:t>8</a:t>
            </a:r>
            <a:r>
              <a:rPr lang="en-US" sz="2600" dirty="0" smtClean="0">
                <a:latin typeface="Andalus" pitchFamily="18" charset="-78"/>
                <a:cs typeface="Andalus" pitchFamily="18" charset="-78"/>
              </a:rPr>
              <a:t>)	Malicious  </a:t>
            </a:r>
            <a:r>
              <a:rPr lang="en-US" sz="2600" dirty="0" smtClean="0">
                <a:latin typeface="Andalus" pitchFamily="18" charset="-78"/>
                <a:cs typeface="Andalus" pitchFamily="18" charset="-78"/>
              </a:rPr>
              <a:t>people  like   witches.</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Curses   from  parents .</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Breaking  of  taboos.</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Bad  omen.</a:t>
            </a:r>
          </a:p>
          <a:p>
            <a:pPr marL="0" indent="0">
              <a:buNone/>
            </a:pPr>
            <a:r>
              <a:rPr lang="en-US" sz="2600" dirty="0" smtClean="0">
                <a:latin typeface="Andalus" pitchFamily="18" charset="-78"/>
                <a:cs typeface="Andalus" pitchFamily="18" charset="-78"/>
              </a:rPr>
              <a:t>		-</a:t>
            </a:r>
            <a:r>
              <a:rPr lang="en-US" sz="2600" dirty="0" smtClean="0">
                <a:latin typeface="Andalus" pitchFamily="18" charset="-78"/>
                <a:cs typeface="Andalus" pitchFamily="18" charset="-78"/>
              </a:rPr>
              <a:t>Breaking   of  oaths.</a:t>
            </a:r>
          </a:p>
          <a:p>
            <a:pPr marL="0" indent="0">
              <a:buNone/>
            </a:pPr>
            <a:r>
              <a:rPr lang="en-US" sz="1800" dirty="0"/>
              <a:t> </a:t>
            </a:r>
            <a:r>
              <a:rPr lang="en-US" sz="1800" dirty="0" smtClean="0"/>
              <a:t>                    </a:t>
            </a:r>
          </a:p>
          <a:p>
            <a:pPr marL="0" indent="0">
              <a:buNone/>
            </a:pPr>
            <a:r>
              <a:rPr lang="en-US" sz="1800" dirty="0"/>
              <a:t> </a:t>
            </a:r>
            <a:r>
              <a:rPr lang="en-US" sz="1800" dirty="0" smtClean="0"/>
              <a:t>                                   </a:t>
            </a:r>
          </a:p>
          <a:p>
            <a:pPr marL="0" indent="0">
              <a:buNone/>
            </a:pPr>
            <a:r>
              <a:rPr lang="en-US" sz="1800" dirty="0"/>
              <a:t> </a:t>
            </a:r>
            <a:r>
              <a:rPr lang="en-US" sz="1800" dirty="0" smtClean="0"/>
              <a:t>                                </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xmlns="" val="1014586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ndalus" pitchFamily="18" charset="-78"/>
                <a:cs typeface="Andalus" pitchFamily="18" charset="-78"/>
              </a:rPr>
              <a:t>Biblical  stories  of  creation</a:t>
            </a:r>
            <a:endParaRPr lang="en-US" dirty="0">
              <a:solidFill>
                <a:srgbClr val="FF0000"/>
              </a:solidFill>
              <a:latin typeface="Andalus" pitchFamily="18" charset="-78"/>
              <a:cs typeface="Andalus" pitchFamily="18" charset="-78"/>
            </a:endParaRPr>
          </a:p>
        </p:txBody>
      </p:sp>
      <p:sp>
        <p:nvSpPr>
          <p:cNvPr id="5" name="Footer Placeholder 4"/>
          <p:cNvSpPr>
            <a:spLocks noGrp="1"/>
          </p:cNvSpPr>
          <p:nvPr>
            <p:ph type="ftr" sz="quarter" idx="11"/>
          </p:nvPr>
        </p:nvSpPr>
        <p:spPr/>
        <p:txBody>
          <a:bodyPr/>
          <a:lstStyle/>
          <a:p>
            <a:r>
              <a:rPr lang="en-US" smtClean="0"/>
              <a:t>POWERED BY: WWW.MANYAMFRANCHISE.COM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122617446"/>
              </p:ext>
            </p:extLst>
          </p:nvPr>
        </p:nvGraphicFramePr>
        <p:xfrm>
          <a:off x="685800" y="1447798"/>
          <a:ext cx="8077200" cy="4831709"/>
        </p:xfrm>
        <a:graphic>
          <a:graphicData uri="http://schemas.openxmlformats.org/drawingml/2006/table">
            <a:tbl>
              <a:tblPr firstRow="1" bandRow="1">
                <a:tableStyleId>{5C22544A-7EE6-4342-B048-85BDC9FD1C3A}</a:tableStyleId>
              </a:tblPr>
              <a:tblGrid>
                <a:gridCol w="807720"/>
                <a:gridCol w="1211580"/>
                <a:gridCol w="6057900"/>
              </a:tblGrid>
              <a:tr h="1005210">
                <a:tc>
                  <a:txBody>
                    <a:bodyPr/>
                    <a:lstStyle/>
                    <a:p>
                      <a:r>
                        <a:rPr lang="en-US" sz="2400" dirty="0" smtClean="0">
                          <a:latin typeface="Andalus" pitchFamily="18" charset="-78"/>
                          <a:cs typeface="Andalus" pitchFamily="18" charset="-78"/>
                        </a:rPr>
                        <a:t>DAY</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WORK</a:t>
                      </a:r>
                      <a:endParaRPr lang="en-US" sz="24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prstClr val="black"/>
                          </a:solidFill>
                          <a:latin typeface="Andalus" pitchFamily="18" charset="-78"/>
                          <a:cs typeface="Andalus" pitchFamily="18" charset="-78"/>
                        </a:rPr>
                        <a:t>WORKS OF DIVISION AND ORNAMENTATION</a:t>
                      </a:r>
                    </a:p>
                    <a:p>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1</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I</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Light  and  darkness</a:t>
                      </a:r>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2</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II</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Sky</a:t>
                      </a:r>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3</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III</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Land  and  sea (iv)Vegetation</a:t>
                      </a:r>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4</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v</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Sun</a:t>
                      </a:r>
                      <a:r>
                        <a:rPr lang="en-US" sz="2400" baseline="0" dirty="0" smtClean="0">
                          <a:latin typeface="Andalus" pitchFamily="18" charset="-78"/>
                          <a:cs typeface="Andalus" pitchFamily="18" charset="-78"/>
                        </a:rPr>
                        <a:t> ,moon ,stars</a:t>
                      </a:r>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5</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VI</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Birds  and  sea  creatures</a:t>
                      </a:r>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6</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VII</a:t>
                      </a:r>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Animals  and  human  beings</a:t>
                      </a:r>
                      <a:endParaRPr lang="en-US" sz="2400" dirty="0">
                        <a:latin typeface="Andalus" pitchFamily="18" charset="-78"/>
                        <a:cs typeface="Andalus" pitchFamily="18" charset="-78"/>
                      </a:endParaRPr>
                    </a:p>
                  </a:txBody>
                  <a:tcPr/>
                </a:tc>
              </a:tr>
              <a:tr h="520427">
                <a:tc>
                  <a:txBody>
                    <a:bodyPr/>
                    <a:lstStyle/>
                    <a:p>
                      <a:r>
                        <a:rPr lang="en-US" sz="2400" dirty="0" smtClean="0">
                          <a:latin typeface="Andalus" pitchFamily="18" charset="-78"/>
                          <a:cs typeface="Andalus" pitchFamily="18" charset="-78"/>
                        </a:rPr>
                        <a:t>7</a:t>
                      </a:r>
                      <a:endParaRPr lang="en-US" sz="2400" dirty="0">
                        <a:latin typeface="Andalus" pitchFamily="18" charset="-78"/>
                        <a:cs typeface="Andalus" pitchFamily="18" charset="-78"/>
                      </a:endParaRPr>
                    </a:p>
                  </a:txBody>
                  <a:tcPr/>
                </a:tc>
                <a:tc>
                  <a:txBody>
                    <a:bodyPr/>
                    <a:lstStyle/>
                    <a:p>
                      <a:endParaRPr lang="en-US" sz="2400" dirty="0">
                        <a:latin typeface="Andalus" pitchFamily="18" charset="-78"/>
                        <a:cs typeface="Andalus" pitchFamily="18" charset="-78"/>
                      </a:endParaRPr>
                    </a:p>
                  </a:txBody>
                  <a:tcPr/>
                </a:tc>
                <a:tc>
                  <a:txBody>
                    <a:bodyPr/>
                    <a:lstStyle/>
                    <a:p>
                      <a:r>
                        <a:rPr lang="en-US" sz="2400" dirty="0" smtClean="0">
                          <a:latin typeface="Andalus" pitchFamily="18" charset="-78"/>
                          <a:cs typeface="Andalus" pitchFamily="18" charset="-78"/>
                        </a:rPr>
                        <a:t>God</a:t>
                      </a:r>
                      <a:r>
                        <a:rPr lang="en-US" sz="2400" baseline="0" dirty="0" smtClean="0">
                          <a:latin typeface="Andalus" pitchFamily="18" charset="-78"/>
                          <a:cs typeface="Andalus" pitchFamily="18" charset="-78"/>
                        </a:rPr>
                        <a:t>  rested</a:t>
                      </a:r>
                      <a:endParaRPr lang="en-US" sz="2400" dirty="0">
                        <a:latin typeface="Andalus" pitchFamily="18" charset="-78"/>
                        <a:cs typeface="Andalus" pitchFamily="18" charset="-78"/>
                      </a:endParaRPr>
                    </a:p>
                  </a:txBody>
                  <a:tcPr/>
                </a:tc>
              </a:tr>
            </a:tbl>
          </a:graphicData>
        </a:graphic>
      </p:graphicFrame>
    </p:spTree>
    <p:extLst>
      <p:ext uri="{BB962C8B-B14F-4D97-AF65-F5344CB8AC3E}">
        <p14:creationId xmlns:p14="http://schemas.microsoft.com/office/powerpoint/2010/main" xmlns="" val="2175959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Andalus" pitchFamily="18" charset="-78"/>
                <a:cs typeface="Andalus" pitchFamily="18" charset="-78"/>
              </a:rPr>
              <a:t>Attributes of God from the creation accounts</a:t>
            </a:r>
            <a:endParaRPr lang="en-US" sz="32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533400" y="1143000"/>
            <a:ext cx="8382000" cy="5029199"/>
          </a:xfrm>
        </p:spPr>
        <p:txBody>
          <a:bodyPr>
            <a:noAutofit/>
          </a:bodyPr>
          <a:lstStyle/>
          <a:p>
            <a:pPr marL="457200" indent="-457200">
              <a:buFont typeface="+mj-lt"/>
              <a:buAutoNum type="alphaLcPeriod"/>
            </a:pPr>
            <a:r>
              <a:rPr lang="en-US" sz="2000" dirty="0" smtClean="0">
                <a:latin typeface="Andalus" pitchFamily="18" charset="-78"/>
                <a:cs typeface="Andalus" pitchFamily="18" charset="-78"/>
              </a:rPr>
              <a:t>There </a:t>
            </a:r>
            <a:r>
              <a:rPr lang="en-US" sz="2000" dirty="0" smtClean="0">
                <a:latin typeface="Andalus" pitchFamily="18" charset="-78"/>
                <a:cs typeface="Andalus" pitchFamily="18" charset="-78"/>
              </a:rPr>
              <a:t>is only one God </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self existent.</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a personal God</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the sole creator</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a God of order</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good and perfect</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the sole source of life </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a moral God</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a spirit </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powerful</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the provider and sustainer</a:t>
            </a:r>
          </a:p>
          <a:p>
            <a:pPr marL="457200" indent="-457200">
              <a:buFont typeface="+mj-lt"/>
              <a:buAutoNum type="alphaLcPeriod"/>
            </a:pPr>
            <a:r>
              <a:rPr lang="en-US" sz="2000" dirty="0" smtClean="0">
                <a:latin typeface="Andalus" pitchFamily="18" charset="-78"/>
                <a:cs typeface="Andalus" pitchFamily="18" charset="-78"/>
              </a:rPr>
              <a:t>He </a:t>
            </a:r>
            <a:r>
              <a:rPr lang="en-US" sz="2000" dirty="0" smtClean="0">
                <a:latin typeface="Andalus" pitchFamily="18" charset="-78"/>
                <a:cs typeface="Andalus" pitchFamily="18" charset="-78"/>
              </a:rPr>
              <a:t>is a worker</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Andalus" pitchFamily="18" charset="-78"/>
                <a:cs typeface="Andalus" pitchFamily="18" charset="-78"/>
              </a:rPr>
              <a:t>The biblical stories of creation</a:t>
            </a:r>
            <a:endParaRPr lang="en-US"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600200"/>
            <a:ext cx="8382000" cy="4525963"/>
          </a:xfrm>
        </p:spPr>
        <p:txBody>
          <a:bodyPr>
            <a:normAutofit/>
          </a:bodyPr>
          <a:lstStyle/>
          <a:p>
            <a:r>
              <a:rPr lang="en-US" sz="2200" dirty="0" smtClean="0">
                <a:latin typeface="Andalus" pitchFamily="18" charset="-78"/>
                <a:cs typeface="Andalus" pitchFamily="18" charset="-78"/>
              </a:rPr>
              <a:t>Man is commanded  to use everything in the garden  except the tree of knowledge  of good and evil which is planted in the middle of the garden .</a:t>
            </a:r>
          </a:p>
          <a:p>
            <a:r>
              <a:rPr lang="en-US" sz="2200" dirty="0" smtClean="0">
                <a:latin typeface="Andalus" pitchFamily="18" charset="-78"/>
                <a:cs typeface="Andalus" pitchFamily="18" charset="-78"/>
              </a:rPr>
              <a:t>Eating from this tree would result to death .</a:t>
            </a:r>
          </a:p>
          <a:p>
            <a:r>
              <a:rPr lang="en-US" sz="2200" dirty="0" smtClean="0">
                <a:latin typeface="Andalus" pitchFamily="18" charset="-78"/>
                <a:cs typeface="Andalus" pitchFamily="18" charset="-78"/>
              </a:rPr>
              <a:t>God creates a woman out of man’s ribs , this was to illustrate the loving complimentary relationship between man and woman .</a:t>
            </a:r>
          </a:p>
          <a:p>
            <a:r>
              <a:rPr lang="en-US" sz="2200" dirty="0" smtClean="0">
                <a:latin typeface="Andalus" pitchFamily="18" charset="-78"/>
                <a:cs typeface="Andalus" pitchFamily="18" charset="-78"/>
              </a:rPr>
              <a:t>It interprets that woman is inferior to man ,We learn that marriage \is a plan from God.</a:t>
            </a:r>
          </a:p>
          <a:p>
            <a:r>
              <a:rPr lang="en-US" sz="2200" dirty="0" smtClean="0">
                <a:latin typeface="Andalus" pitchFamily="18" charset="-78"/>
                <a:cs typeface="Andalus" pitchFamily="18" charset="-78"/>
              </a:rPr>
              <a:t>Everything that God does is to fulfill  the needs of human beings ,also depicts that human beings in their relationship to each other and God.</a:t>
            </a:r>
          </a:p>
          <a:p>
            <a:r>
              <a:rPr lang="en-US" sz="2200" dirty="0" smtClean="0">
                <a:latin typeface="Andalus" pitchFamily="18" charset="-78"/>
                <a:cs typeface="Andalus" pitchFamily="18" charset="-78"/>
              </a:rPr>
              <a:t>God is presented as a potter  who uses clay to mould earthen vessels</a:t>
            </a:r>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r>
              <a:rPr lang="en-US" sz="3200" dirty="0" smtClean="0">
                <a:solidFill>
                  <a:srgbClr val="FF0000"/>
                </a:solidFill>
                <a:latin typeface="Andalus" pitchFamily="18" charset="-78"/>
                <a:cs typeface="Andalus" pitchFamily="18" charset="-78"/>
              </a:rPr>
              <a:t>The similarities  of the two accounts</a:t>
            </a:r>
            <a:endParaRPr lang="en-US" sz="32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600200"/>
            <a:ext cx="8382000" cy="4525963"/>
          </a:xfrm>
        </p:spPr>
        <p:txBody>
          <a:bodyPr>
            <a:normAutofit/>
          </a:bodyPr>
          <a:lstStyle/>
          <a:p>
            <a:pPr marL="742950" indent="-742950">
              <a:buFont typeface="+mj-lt"/>
              <a:buAutoNum type="alphaLcParenR"/>
            </a:pPr>
            <a:r>
              <a:rPr lang="en-US" sz="3600" dirty="0" smtClean="0">
                <a:latin typeface="Andalus" pitchFamily="18" charset="-78"/>
                <a:cs typeface="Andalus" pitchFamily="18" charset="-78"/>
              </a:rPr>
              <a:t>God </a:t>
            </a:r>
            <a:r>
              <a:rPr lang="en-US" sz="3600" dirty="0" smtClean="0">
                <a:latin typeface="Andalus" pitchFamily="18" charset="-78"/>
                <a:cs typeface="Andalus" pitchFamily="18" charset="-78"/>
              </a:rPr>
              <a:t>is acknowledged as the creator .</a:t>
            </a:r>
          </a:p>
          <a:p>
            <a:pPr marL="742950" indent="-742950">
              <a:buFont typeface="+mj-lt"/>
              <a:buAutoNum type="alphaLcParenR"/>
            </a:pPr>
            <a:r>
              <a:rPr lang="en-US" sz="3600" dirty="0" smtClean="0">
                <a:latin typeface="Andalus" pitchFamily="18" charset="-78"/>
                <a:cs typeface="Andalus" pitchFamily="18" charset="-78"/>
              </a:rPr>
              <a:t>Creation </a:t>
            </a:r>
            <a:r>
              <a:rPr lang="en-US" sz="3600" dirty="0" smtClean="0">
                <a:latin typeface="Andalus" pitchFamily="18" charset="-78"/>
                <a:cs typeface="Andalus" pitchFamily="18" charset="-78"/>
              </a:rPr>
              <a:t>includes both the living and non-living objects.</a:t>
            </a:r>
          </a:p>
          <a:p>
            <a:pPr marL="742950" indent="-742950">
              <a:buFont typeface="+mj-lt"/>
              <a:buAutoNum type="alphaLcParenR"/>
            </a:pPr>
            <a:r>
              <a:rPr lang="en-US" sz="3600" dirty="0" smtClean="0">
                <a:latin typeface="Andalus" pitchFamily="18" charset="-78"/>
                <a:cs typeface="Andalus" pitchFamily="18" charset="-78"/>
              </a:rPr>
              <a:t>Human </a:t>
            </a:r>
            <a:r>
              <a:rPr lang="en-US" sz="3600" dirty="0" smtClean="0">
                <a:latin typeface="Andalus" pitchFamily="18" charset="-78"/>
                <a:cs typeface="Andalus" pitchFamily="18" charset="-78"/>
              </a:rPr>
              <a:t>beings are presented as special creatures with  responsibilities and privileges.</a:t>
            </a:r>
          </a:p>
          <a:p>
            <a:pPr marL="742950" indent="-742950">
              <a:buFont typeface="+mj-lt"/>
              <a:buAutoNum type="alphaLcParenR"/>
            </a:pPr>
            <a:r>
              <a:rPr lang="en-US" sz="3600" dirty="0" smtClean="0">
                <a:latin typeface="Andalus" pitchFamily="18" charset="-78"/>
                <a:cs typeface="Andalus" pitchFamily="18" charset="-78"/>
              </a:rPr>
              <a:t>Human </a:t>
            </a:r>
            <a:r>
              <a:rPr lang="en-US" sz="3600" dirty="0" smtClean="0">
                <a:latin typeface="Andalus" pitchFamily="18" charset="-78"/>
                <a:cs typeface="Andalus" pitchFamily="18" charset="-78"/>
              </a:rPr>
              <a:t>beings share in the  life of God.</a:t>
            </a:r>
          </a:p>
          <a:p>
            <a:pPr marL="457200" indent="-457200">
              <a:buNone/>
            </a:pPr>
            <a:endParaRPr lang="en-US" sz="2000" dirty="0" smtClean="0"/>
          </a:p>
          <a:p>
            <a:pPr>
              <a:buNone/>
            </a:pPr>
            <a:endParaRPr lang="en-US" sz="20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000" y="230386"/>
            <a:ext cx="7467600" cy="369332"/>
          </a:xfrm>
          <a:prstGeom prst="rect">
            <a:avLst/>
          </a:prstGeom>
          <a:noFill/>
        </p:spPr>
        <p:txBody>
          <a:bodyPr wrap="square" rtlCol="0">
            <a:spAutoFit/>
          </a:bodyPr>
          <a:lstStyle/>
          <a:p>
            <a:r>
              <a:rPr lang="en-US" dirty="0" smtClean="0">
                <a:solidFill>
                  <a:srgbClr val="FF0000"/>
                </a:solidFill>
                <a:latin typeface="Bodoni MT Black" pitchFamily="18" charset="0"/>
              </a:rPr>
              <a:t>Biblical stories of creation</a:t>
            </a:r>
            <a:endParaRPr lang="en-US" dirty="0">
              <a:solidFill>
                <a:srgbClr val="FF0000"/>
              </a:solidFill>
              <a:latin typeface="Bodoni MT Black"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rmAutofit/>
          </a:bodyPr>
          <a:lstStyle/>
          <a:p>
            <a:r>
              <a:rPr lang="en-US" sz="2800" b="1" dirty="0" smtClean="0">
                <a:solidFill>
                  <a:srgbClr val="FF0000"/>
                </a:solidFill>
                <a:latin typeface="Andalus" pitchFamily="18" charset="-78"/>
                <a:cs typeface="Andalus" pitchFamily="18" charset="-78"/>
              </a:rPr>
              <a:t>Differences in the order  in which creation was</a:t>
            </a:r>
            <a:r>
              <a:rPr lang="en-US" sz="3200" b="1" dirty="0" smtClean="0">
                <a:solidFill>
                  <a:srgbClr val="FF0000"/>
                </a:solidFill>
                <a:latin typeface="Andalus" pitchFamily="18" charset="-78"/>
                <a:cs typeface="Andalus" pitchFamily="18" charset="-78"/>
              </a:rPr>
              <a:t> </a:t>
            </a:r>
            <a:r>
              <a:rPr lang="en-US" sz="2800" b="1" dirty="0" smtClean="0">
                <a:solidFill>
                  <a:srgbClr val="FF0000"/>
                </a:solidFill>
                <a:latin typeface="Andalus" pitchFamily="18" charset="-78"/>
                <a:cs typeface="Andalus" pitchFamily="18" charset="-78"/>
              </a:rPr>
              <a:t>done</a:t>
            </a:r>
            <a:endParaRPr lang="en-US" sz="2800" b="1"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143000"/>
            <a:ext cx="8382000" cy="4953000"/>
          </a:xfrm>
        </p:spPr>
        <p:txBody>
          <a:bodyPr>
            <a:normAutofit/>
          </a:bodyPr>
          <a:lstStyle/>
          <a:p>
            <a:pPr marL="457200" indent="-457200">
              <a:buAutoNum type="alphaLcParenR"/>
            </a:pPr>
            <a:r>
              <a:rPr lang="en-US" sz="2100" dirty="0" smtClean="0">
                <a:latin typeface="Andalus" pitchFamily="18" charset="-78"/>
                <a:cs typeface="Andalus" pitchFamily="18" charset="-78"/>
              </a:rPr>
              <a:t>The creation of the firmament  ,light ,sun ,moon , stars, fishes and  creeping are included in the first account but omitted in the second account.</a:t>
            </a:r>
          </a:p>
          <a:p>
            <a:pPr marL="457200" indent="-457200">
              <a:buAutoNum type="alphaLcParenR"/>
            </a:pPr>
            <a:r>
              <a:rPr lang="en-US" sz="2100" dirty="0" smtClean="0">
                <a:latin typeface="Andalus" pitchFamily="18" charset="-78"/>
                <a:cs typeface="Andalus" pitchFamily="18" charset="-78"/>
              </a:rPr>
              <a:t>The planting of the garden and making of the river are in the second account but omitted in  the first account.</a:t>
            </a:r>
          </a:p>
          <a:p>
            <a:pPr marL="457200" indent="-457200">
              <a:buAutoNum type="alphaLcParenR"/>
            </a:pPr>
            <a:r>
              <a:rPr lang="en-US" sz="2100" dirty="0" smtClean="0">
                <a:latin typeface="Andalus" pitchFamily="18" charset="-78"/>
                <a:cs typeface="Andalus" pitchFamily="18" charset="-78"/>
              </a:rPr>
              <a:t>In the first account ,both man and woman are created at the same time and in God `s image , while in the second account man is  created out of dust while woman out of man’s  ribs.</a:t>
            </a:r>
          </a:p>
          <a:p>
            <a:pPr marL="457200" indent="-457200">
              <a:buAutoNum type="alphaLcParenR"/>
            </a:pPr>
            <a:r>
              <a:rPr lang="en-US" sz="2100" dirty="0" smtClean="0">
                <a:latin typeface="Andalus" pitchFamily="18" charset="-78"/>
                <a:cs typeface="Andalus" pitchFamily="18" charset="-78"/>
              </a:rPr>
              <a:t>Creation in the first account is out of nothing but in the second account  man  is made out from the dust of the ground and plants  are made to  grow  out of a garden</a:t>
            </a:r>
          </a:p>
          <a:p>
            <a:pPr marL="457200" indent="-457200">
              <a:buAutoNum type="alphaLcParenR"/>
            </a:pPr>
            <a:r>
              <a:rPr lang="en-US" sz="2100" dirty="0" smtClean="0">
                <a:latin typeface="Andalus" pitchFamily="18" charset="-78"/>
                <a:cs typeface="Andalus" pitchFamily="18" charset="-78"/>
              </a:rPr>
              <a:t>In the first account human beings were created last while in the second account they were created  first  .</a:t>
            </a:r>
          </a:p>
          <a:p>
            <a:pPr marL="457200" indent="-457200">
              <a:buAutoNum type="alphaLcParenR"/>
            </a:pPr>
            <a:endParaRPr lang="en-US" sz="2000" dirty="0" smtClean="0"/>
          </a:p>
          <a:p>
            <a:pPr>
              <a:buNone/>
            </a:pPr>
            <a:endParaRPr lang="en-US" sz="20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Andalus" pitchFamily="18" charset="-78"/>
                <a:cs typeface="Andalus" pitchFamily="18" charset="-78"/>
              </a:rPr>
              <a:t>Differences in the order  in which creation was</a:t>
            </a:r>
            <a:r>
              <a:rPr lang="en-US" sz="3200" dirty="0" smtClean="0">
                <a:solidFill>
                  <a:srgbClr val="FF0000"/>
                </a:solidFill>
                <a:latin typeface="Andalus" pitchFamily="18" charset="-78"/>
                <a:cs typeface="Andalus" pitchFamily="18" charset="-78"/>
              </a:rPr>
              <a:t> </a:t>
            </a:r>
            <a:r>
              <a:rPr lang="en-US" sz="2800" dirty="0" smtClean="0">
                <a:solidFill>
                  <a:srgbClr val="FF0000"/>
                </a:solidFill>
                <a:latin typeface="Andalus" pitchFamily="18" charset="-78"/>
                <a:cs typeface="Andalus" pitchFamily="18" charset="-78"/>
              </a:rPr>
              <a:t>done</a:t>
            </a:r>
            <a:endParaRPr lang="en-US" sz="28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600200"/>
            <a:ext cx="8382000" cy="4525963"/>
          </a:xfrm>
        </p:spPr>
        <p:txBody>
          <a:bodyPr>
            <a:normAutofit/>
          </a:bodyPr>
          <a:lstStyle/>
          <a:p>
            <a:pPr marL="457200" indent="-457200">
              <a:buFont typeface="+mj-lt"/>
              <a:buAutoNum type="alphaLcParenR" startAt="6"/>
            </a:pPr>
            <a:r>
              <a:rPr lang="en-US" sz="2200" dirty="0" smtClean="0">
                <a:latin typeface="Andalus" pitchFamily="18" charset="-78"/>
                <a:cs typeface="Andalus" pitchFamily="18" charset="-78"/>
              </a:rPr>
              <a:t>Creation </a:t>
            </a:r>
            <a:r>
              <a:rPr lang="en-US" sz="2200" dirty="0" smtClean="0">
                <a:latin typeface="Andalus" pitchFamily="18" charset="-78"/>
                <a:cs typeface="Andalus" pitchFamily="18" charset="-78"/>
              </a:rPr>
              <a:t>in the first account was completed  on the sixth day and God  rested on the seventh day .There are no days mentioned in the second account   and subsequently there are no  rest  mentioned .</a:t>
            </a:r>
          </a:p>
          <a:p>
            <a:pPr marL="457200" indent="-457200">
              <a:buFont typeface="+mj-lt"/>
              <a:buAutoNum type="alphaLcParenR" startAt="6"/>
            </a:pPr>
            <a:r>
              <a:rPr lang="en-US" sz="2200" dirty="0" smtClean="0">
                <a:latin typeface="Andalus" pitchFamily="18" charset="-78"/>
                <a:cs typeface="Andalus" pitchFamily="18" charset="-78"/>
              </a:rPr>
              <a:t>In </a:t>
            </a:r>
            <a:r>
              <a:rPr lang="en-US" sz="2200" dirty="0" smtClean="0">
                <a:latin typeface="Andalus" pitchFamily="18" charset="-78"/>
                <a:cs typeface="Andalus" pitchFamily="18" charset="-78"/>
              </a:rPr>
              <a:t>the first account  everything  that God  created  is good while in the second account there is no mention of that .</a:t>
            </a:r>
          </a:p>
          <a:p>
            <a:pPr marL="457200" indent="-457200">
              <a:buFont typeface="+mj-lt"/>
              <a:buAutoNum type="alphaLcParenR" startAt="6"/>
            </a:pPr>
            <a:r>
              <a:rPr lang="en-US" sz="2200" dirty="0" smtClean="0">
                <a:latin typeface="Andalus" pitchFamily="18" charset="-78"/>
                <a:cs typeface="Andalus" pitchFamily="18" charset="-78"/>
              </a:rPr>
              <a:t>In </a:t>
            </a:r>
            <a:r>
              <a:rPr lang="en-US" sz="2200" dirty="0" smtClean="0">
                <a:latin typeface="Andalus" pitchFamily="18" charset="-78"/>
                <a:cs typeface="Andalus" pitchFamily="18" charset="-78"/>
              </a:rPr>
              <a:t>the first account the emphasis on marriage  is for procreation  while in the second account  it is for partnership.</a:t>
            </a:r>
          </a:p>
          <a:p>
            <a:pPr marL="457200" indent="-457200">
              <a:buFont typeface="+mj-lt"/>
              <a:buAutoNum type="alphaLcParenR" startAt="6"/>
            </a:pPr>
            <a:r>
              <a:rPr lang="en-US" sz="2200" dirty="0" smtClean="0">
                <a:latin typeface="Andalus" pitchFamily="18" charset="-78"/>
                <a:cs typeface="Andalus" pitchFamily="18" charset="-78"/>
              </a:rPr>
              <a:t>In </a:t>
            </a:r>
            <a:r>
              <a:rPr lang="en-US" sz="2200" dirty="0" smtClean="0">
                <a:latin typeface="Andalus" pitchFamily="18" charset="-78"/>
                <a:cs typeface="Andalus" pitchFamily="18" charset="-78"/>
              </a:rPr>
              <a:t>the second account there is mention of the forbidden tree but the first account  makes no mention of it.</a:t>
            </a:r>
          </a:p>
          <a:p>
            <a:pPr>
              <a:buNone/>
            </a:pPr>
            <a:r>
              <a:rPr lang="en-US" sz="2000" dirty="0" smtClean="0"/>
              <a:t>.</a:t>
            </a:r>
          </a:p>
          <a:p>
            <a:pPr>
              <a:buNone/>
            </a:pPr>
            <a:endParaRPr lang="en-US" sz="20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dirty="0" smtClean="0">
                <a:solidFill>
                  <a:srgbClr val="FF0000"/>
                </a:solidFill>
                <a:latin typeface="Andalus" pitchFamily="18" charset="-78"/>
                <a:cs typeface="Andalus" pitchFamily="18" charset="-78"/>
              </a:rPr>
              <a:t>Teachings from the biblical  creation accounts</a:t>
            </a:r>
            <a:endParaRPr lang="en-US" sz="36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600200"/>
            <a:ext cx="8382000" cy="4525963"/>
          </a:xfrm>
        </p:spPr>
        <p:txBody>
          <a:bodyPr>
            <a:normAutofit/>
          </a:bodyPr>
          <a:lstStyle/>
          <a:p>
            <a:pPr marL="457200" indent="-457200">
              <a:buFont typeface="+mj-lt"/>
              <a:buAutoNum type="alphaLcPeriod"/>
            </a:pPr>
            <a:r>
              <a:rPr lang="en-US" sz="2100" dirty="0" smtClean="0">
                <a:latin typeface="Andalus" pitchFamily="18" charset="-78"/>
                <a:cs typeface="Andalus" pitchFamily="18" charset="-78"/>
              </a:rPr>
              <a:t>Human </a:t>
            </a:r>
            <a:r>
              <a:rPr lang="en-US" sz="2100" dirty="0" smtClean="0">
                <a:latin typeface="Andalus" pitchFamily="18" charset="-78"/>
                <a:cs typeface="Andalus" pitchFamily="18" charset="-78"/>
              </a:rPr>
              <a:t>beings are given the mandate to subdue the earth.</a:t>
            </a:r>
          </a:p>
          <a:p>
            <a:pPr marL="457200" indent="-457200">
              <a:buFont typeface="+mj-lt"/>
              <a:buAutoNum type="alphaLcPeriod"/>
            </a:pPr>
            <a:r>
              <a:rPr lang="en-US" sz="2100" dirty="0" smtClean="0">
                <a:latin typeface="Andalus" pitchFamily="18" charset="-78"/>
                <a:cs typeface="Andalus" pitchFamily="18" charset="-78"/>
              </a:rPr>
              <a:t>Human </a:t>
            </a:r>
            <a:r>
              <a:rPr lang="en-US" sz="2100" dirty="0" smtClean="0">
                <a:latin typeface="Andalus" pitchFamily="18" charset="-78"/>
                <a:cs typeface="Andalus" pitchFamily="18" charset="-78"/>
              </a:rPr>
              <a:t>beings are given  the power to name created beings.</a:t>
            </a:r>
          </a:p>
          <a:p>
            <a:pPr marL="457200" indent="-457200">
              <a:buFont typeface="+mj-lt"/>
              <a:buAutoNum type="alphaLcPeriod"/>
            </a:pPr>
            <a:r>
              <a:rPr lang="en-US" sz="2100" dirty="0" smtClean="0">
                <a:latin typeface="Andalus" pitchFamily="18" charset="-78"/>
                <a:cs typeface="Andalus" pitchFamily="18" charset="-78"/>
              </a:rPr>
              <a:t>Human </a:t>
            </a:r>
            <a:r>
              <a:rPr lang="en-US" sz="2100" dirty="0" smtClean="0">
                <a:latin typeface="Andalus" pitchFamily="18" charset="-78"/>
                <a:cs typeface="Andalus" pitchFamily="18" charset="-78"/>
              </a:rPr>
              <a:t>beings are given the command to take care of  God’s creation  and respect His creation .</a:t>
            </a:r>
          </a:p>
          <a:p>
            <a:pPr marL="457200" indent="-457200">
              <a:buFont typeface="+mj-lt"/>
              <a:buAutoNum type="alphaLcPeriod"/>
            </a:pPr>
            <a:r>
              <a:rPr lang="en-US" sz="2100" dirty="0" smtClean="0">
                <a:latin typeface="Andalus" pitchFamily="18" charset="-78"/>
                <a:cs typeface="Andalus" pitchFamily="18" charset="-78"/>
              </a:rPr>
              <a:t>Human </a:t>
            </a:r>
            <a:r>
              <a:rPr lang="en-US" sz="2100" dirty="0" smtClean="0">
                <a:latin typeface="Andalus" pitchFamily="18" charset="-78"/>
                <a:cs typeface="Andalus" pitchFamily="18" charset="-78"/>
              </a:rPr>
              <a:t>beings are social beings.</a:t>
            </a:r>
          </a:p>
          <a:p>
            <a:pPr marL="457200" indent="-457200">
              <a:buFont typeface="+mj-lt"/>
              <a:buAutoNum type="alphaLcPeriod"/>
            </a:pPr>
            <a:r>
              <a:rPr lang="en-US" sz="2100" dirty="0" smtClean="0">
                <a:latin typeface="Andalus" pitchFamily="18" charset="-78"/>
                <a:cs typeface="Andalus" pitchFamily="18" charset="-78"/>
              </a:rPr>
              <a:t>Work </a:t>
            </a:r>
            <a:r>
              <a:rPr lang="en-US" sz="2100" dirty="0" smtClean="0">
                <a:latin typeface="Andalus" pitchFamily="18" charset="-78"/>
                <a:cs typeface="Andalus" pitchFamily="18" charset="-78"/>
              </a:rPr>
              <a:t>and leisure are God’s gifts to human kind ,work is therefore ordained from God.</a:t>
            </a:r>
          </a:p>
          <a:p>
            <a:pPr marL="457200" indent="-457200">
              <a:buFont typeface="+mj-lt"/>
              <a:buAutoNum type="alphaLcPeriod"/>
            </a:pPr>
            <a:r>
              <a:rPr lang="en-US" sz="2100" dirty="0" smtClean="0">
                <a:latin typeface="Andalus" pitchFamily="18" charset="-78"/>
                <a:cs typeface="Andalus" pitchFamily="18" charset="-78"/>
              </a:rPr>
              <a:t>Procreation </a:t>
            </a:r>
            <a:r>
              <a:rPr lang="en-US" sz="2100" dirty="0" smtClean="0">
                <a:latin typeface="Andalus" pitchFamily="18" charset="-78"/>
                <a:cs typeface="Andalus" pitchFamily="18" charset="-78"/>
              </a:rPr>
              <a:t>is a command from  by God.</a:t>
            </a:r>
          </a:p>
          <a:p>
            <a:pPr marL="457200" indent="-457200">
              <a:buFont typeface="+mj-lt"/>
              <a:buAutoNum type="alphaLcPeriod"/>
            </a:pPr>
            <a:r>
              <a:rPr lang="en-US" sz="2100" dirty="0" smtClean="0">
                <a:latin typeface="Andalus" pitchFamily="18" charset="-78"/>
                <a:cs typeface="Andalus" pitchFamily="18" charset="-78"/>
              </a:rPr>
              <a:t>The </a:t>
            </a:r>
            <a:r>
              <a:rPr lang="en-US" sz="2100" dirty="0" smtClean="0">
                <a:latin typeface="Andalus" pitchFamily="18" charset="-78"/>
                <a:cs typeface="Andalus" pitchFamily="18" charset="-78"/>
              </a:rPr>
              <a:t>human race is one in origin  and destiny.</a:t>
            </a:r>
          </a:p>
          <a:p>
            <a:pPr marL="457200" indent="-457200">
              <a:buFont typeface="+mj-lt"/>
              <a:buAutoNum type="alphaLcPeriod"/>
            </a:pPr>
            <a:r>
              <a:rPr lang="en-US" sz="2100" dirty="0" smtClean="0">
                <a:latin typeface="Andalus" pitchFamily="18" charset="-78"/>
                <a:cs typeface="Andalus" pitchFamily="18" charset="-78"/>
              </a:rPr>
              <a:t>Marriage </a:t>
            </a:r>
            <a:r>
              <a:rPr lang="en-US" sz="2100" dirty="0" smtClean="0">
                <a:latin typeface="Andalus" pitchFamily="18" charset="-78"/>
                <a:cs typeface="Andalus" pitchFamily="18" charset="-78"/>
              </a:rPr>
              <a:t>was instituted  by God at  creation.</a:t>
            </a:r>
          </a:p>
          <a:p>
            <a:pPr marL="457200" indent="-457200">
              <a:buFont typeface="+mj-lt"/>
              <a:buAutoNum type="alphaLcPeriod"/>
            </a:pPr>
            <a:r>
              <a:rPr lang="en-US" sz="2100" dirty="0" smtClean="0">
                <a:latin typeface="Andalus" pitchFamily="18" charset="-78"/>
                <a:cs typeface="Andalus" pitchFamily="18" charset="-78"/>
              </a:rPr>
              <a:t>Human </a:t>
            </a:r>
            <a:r>
              <a:rPr lang="en-US" sz="2100" dirty="0" smtClean="0">
                <a:latin typeface="Andalus" pitchFamily="18" charset="-78"/>
                <a:cs typeface="Andalus" pitchFamily="18" charset="-78"/>
              </a:rPr>
              <a:t>beings were made to have fellowship  with God.</a:t>
            </a:r>
          </a:p>
          <a:p>
            <a:pPr>
              <a:buNone/>
            </a:pPr>
            <a:endParaRPr lang="en-US" sz="2000" dirty="0" smtClean="0"/>
          </a:p>
        </p:txBody>
      </p:sp>
      <p:sp>
        <p:nvSpPr>
          <p:cNvPr id="4" name="Footer Placeholder 3"/>
          <p:cNvSpPr>
            <a:spLocks noGrp="1"/>
          </p:cNvSpPr>
          <p:nvPr>
            <p:ph type="ftr" sz="quarter" idx="11"/>
          </p:nvPr>
        </p:nvSpPr>
        <p:spPr/>
        <p:txBody>
          <a:bodyPr/>
          <a:lstStyle/>
          <a:p>
            <a:r>
              <a:rPr lang="en-US" smtClean="0"/>
              <a:t>POWERED BY: WWW.MANYAMFRANCHISE.COM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cxnSp>
        <p:nvCxnSpPr>
          <p:cNvPr id="12" name="Straight Connector 11"/>
          <p:cNvCxnSpPr/>
          <p:nvPr/>
        </p:nvCxnSpPr>
        <p:spPr>
          <a:xfrm>
            <a:off x="609600" y="68580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734800" y="32004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TotalTime>
  <Words>1800</Words>
  <Application>Microsoft Office PowerPoint</Application>
  <PresentationFormat>On-screen Show (4:3)</PresentationFormat>
  <Paragraphs>259</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The biblical stories of creation</vt:lpstr>
      <vt:lpstr>Biblical  stories  of  creation</vt:lpstr>
      <vt:lpstr>Attributes of God from the creation accounts</vt:lpstr>
      <vt:lpstr>The biblical stories of creation</vt:lpstr>
      <vt:lpstr>The similarities  of the two accounts</vt:lpstr>
      <vt:lpstr>Differences in the order  in which creation was done</vt:lpstr>
      <vt:lpstr>Differences in the order  in which creation was done</vt:lpstr>
      <vt:lpstr>Teachings from the biblical  creation accounts</vt:lpstr>
      <vt:lpstr>Traditional African  view  of creation</vt:lpstr>
      <vt:lpstr>Traditional  African  view  of  creation</vt:lpstr>
      <vt:lpstr>Traditional  African  view  of creation</vt:lpstr>
      <vt:lpstr>Traditional  African  view  of creation</vt:lpstr>
      <vt:lpstr>THE  BIBLICAL TEACHING  ON THE  ORIGIN OF SIN AND ITS CONSEQUENCES</vt:lpstr>
      <vt:lpstr>THE  BIBLICAL TEACHING  ON THE  ORIGIN OF SIN AND ITS CONSEQUENCES</vt:lpstr>
      <vt:lpstr>GOD’S  PLAN  OF  SALVATION</vt:lpstr>
      <vt:lpstr>TRADITIONAL  AFRICAN  CONCEPT OF  EVIL</vt:lpstr>
      <vt:lpstr>SIMILARITIES   AND  DIFFERENCES  BETWEEN TRADITIONAL  AND AFRICAN  VIEW  OF  EVIL  AND BIBLICAL CONCEPT OF SIN</vt:lpstr>
      <vt:lpstr>SIMILARITIES  AND  DIFFERENCES  BETWEEN TRADITIONAL AFRICAN VIEW  OF EVIL AND BIBLICAL CONCEPT OF SIN</vt:lpstr>
      <vt:lpstr>TOPICAL  QUESTIONS</vt:lpstr>
      <vt:lpstr>ANSWERS</vt:lpstr>
      <vt:lpstr>ANSWERS</vt:lpstr>
      <vt:lpstr>ANSWERS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Biblical Stories Of Creation and their Meaning</dc:title>
  <dc:creator>FORM2</dc:creator>
  <cp:lastModifiedBy>atika</cp:lastModifiedBy>
  <cp:revision>50</cp:revision>
  <dcterms:created xsi:type="dcterms:W3CDTF">2006-08-16T00:00:00Z</dcterms:created>
  <dcterms:modified xsi:type="dcterms:W3CDTF">2014-10-21T07:52:53Z</dcterms:modified>
</cp:coreProperties>
</file>